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sldIdLst>
    <p:sldId id="257" r:id="rId2"/>
    <p:sldId id="256" r:id="rId3"/>
    <p:sldId id="258" r:id="rId4"/>
    <p:sldId id="259" r:id="rId5"/>
    <p:sldId id="277" r:id="rId6"/>
    <p:sldId id="278" r:id="rId7"/>
    <p:sldId id="279" r:id="rId8"/>
    <p:sldId id="280" r:id="rId9"/>
    <p:sldId id="260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0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1" y="0"/>
            <a:ext cx="25152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F2997-ED44-4756-AA18-DC1781C923C4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225" y="236538"/>
            <a:ext cx="785813" cy="3651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C3DF27A-9FE1-4C28-8CC2-9FC1FB9B2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53025" y="4651375"/>
            <a:ext cx="399097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9875" y="6305550"/>
            <a:ext cx="14970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2A44-7518-4D54-8D47-0D6140B517ED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B22BD-D99C-4DBA-9DCD-A477E3595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53025" y="4651375"/>
            <a:ext cx="399097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9875" y="6305550"/>
            <a:ext cx="14970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5AC49-9797-453B-B7E2-B75263CF5630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5CF81-F3E6-451A-B37B-88BFF2D00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69875" y="5954713"/>
            <a:ext cx="192563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413000" y="5949950"/>
            <a:ext cx="467995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153025" y="4651375"/>
            <a:ext cx="399097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B61DC-8DF7-41B8-819A-8F7DD2FEA0E1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53025" y="4651375"/>
            <a:ext cx="399097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9875" y="6305550"/>
            <a:ext cx="14970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78041-0E24-49FD-A7AD-775866DF4BE1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AA8D-6239-49EC-AAF7-F37340B15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5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53025" y="4651375"/>
            <a:ext cx="399097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9875" y="6305550"/>
            <a:ext cx="14970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9E082-7AF2-4E46-8C09-3604BB4990C7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769D-E89D-41F5-A44B-BA317B950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53025" y="4651375"/>
            <a:ext cx="399097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9875" y="6305550"/>
            <a:ext cx="14970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9E2D6-7A0C-4A6C-957B-DE744D58CB29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35610-BB6A-4101-96B1-833DD1710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53025" y="4651375"/>
            <a:ext cx="399097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1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9875" y="6305550"/>
            <a:ext cx="14970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9E7F3-370C-4D49-9516-ABB2BD56F46C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D9EFE-20DD-4D4B-9D81-DA6CEF4A2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53025" y="4651375"/>
            <a:ext cx="399097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9875" y="6305550"/>
            <a:ext cx="14970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41A4B-140F-4B5B-B2A7-486A182B704B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8DF6-AD6A-462D-933B-729D56F16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53025" y="4651375"/>
            <a:ext cx="399097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9875" y="6305550"/>
            <a:ext cx="14970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C4499-9545-4032-86FA-81BF5A18721E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29594-ED54-4416-9BE7-C4DA1CEB0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53025" y="4651375"/>
            <a:ext cx="399097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69875" y="6305550"/>
            <a:ext cx="14970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6826B-7309-4170-B1CB-14B48D460C37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764F-9FFF-4FE7-AB68-05CE25F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69875" y="6305550"/>
            <a:ext cx="14970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153025" y="4651375"/>
            <a:ext cx="3990975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F7CF0-CB65-4068-9613-320D66E42131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2EC3CF-A65C-4686-A7BF-19FD4E492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563" y="4821238"/>
            <a:ext cx="26257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05FBAEE-1AEB-49AD-8F2F-BE12778C26CD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  <p:sldLayoutId id="214748403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˃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+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pcultura.ro/" TargetMode="External"/><Relationship Id="rId2" Type="http://schemas.openxmlformats.org/officeDocument/2006/relationships/hyperlink" Target="http://www.fonduri-diversitate.ro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office@fonduri-diversitate.ro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09442" y="3717032"/>
            <a:ext cx="7117180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err="1" smtClean="0"/>
              <a:t>Bucure</a:t>
            </a:r>
            <a:r>
              <a:rPr lang="ro-RO" sz="3200" dirty="0" smtClean="0"/>
              <a:t>ști</a:t>
            </a:r>
            <a:br>
              <a:rPr lang="ro-RO" sz="3200" dirty="0" smtClean="0"/>
            </a:br>
            <a:r>
              <a:rPr lang="ro-RO" sz="3200" dirty="0" smtClean="0"/>
              <a:t>4 noiembrie 2013</a:t>
            </a:r>
            <a:endParaRPr lang="en-US" sz="3200" dirty="0"/>
          </a:p>
        </p:txBody>
      </p:sp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>
          <a:xfrm>
            <a:off x="1009650" y="5232400"/>
            <a:ext cx="7116763" cy="860425"/>
          </a:xfrm>
        </p:spPr>
        <p:txBody>
          <a:bodyPr/>
          <a:lstStyle/>
          <a:p>
            <a:pPr algn="ctr" eaLnBrk="1" hangingPunct="1"/>
            <a:r>
              <a:rPr lang="en-US" sz="2000" b="1" smtClean="0">
                <a:solidFill>
                  <a:srgbClr val="262E35"/>
                </a:solidFill>
              </a:rPr>
              <a:t>Sala </a:t>
            </a:r>
            <a:r>
              <a:rPr lang="en-US" sz="2000" b="1" i="1" smtClean="0">
                <a:solidFill>
                  <a:srgbClr val="262E35"/>
                </a:solidFill>
              </a:rPr>
              <a:t>“Mircea Eliade”</a:t>
            </a:r>
            <a:r>
              <a:rPr lang="en-US" sz="2000" b="1" smtClean="0">
                <a:solidFill>
                  <a:srgbClr val="262E35"/>
                </a:solidFill>
              </a:rPr>
              <a:t> - Bibliotec</a:t>
            </a:r>
            <a:r>
              <a:rPr lang="ro-RO" sz="2000" b="1" smtClean="0">
                <a:solidFill>
                  <a:srgbClr val="262E35"/>
                </a:solidFill>
              </a:rPr>
              <a:t>a</a:t>
            </a:r>
            <a:r>
              <a:rPr lang="en-US" sz="2000" b="1" smtClean="0">
                <a:solidFill>
                  <a:srgbClr val="262E35"/>
                </a:solidFill>
              </a:rPr>
              <a:t> Național</a:t>
            </a:r>
            <a:r>
              <a:rPr lang="ro-RO" sz="2000" b="1" smtClean="0">
                <a:solidFill>
                  <a:srgbClr val="262E35"/>
                </a:solidFill>
              </a:rPr>
              <a:t>ă</a:t>
            </a:r>
            <a:r>
              <a:rPr lang="en-US" sz="2000" b="1" smtClean="0">
                <a:solidFill>
                  <a:srgbClr val="262E35"/>
                </a:solidFill>
              </a:rPr>
              <a:t> a României</a:t>
            </a:r>
            <a:endParaRPr lang="en-US" sz="2000" smtClean="0">
              <a:solidFill>
                <a:srgbClr val="262E35"/>
              </a:solidFill>
            </a:endParaRPr>
          </a:p>
        </p:txBody>
      </p:sp>
      <p:pic>
        <p:nvPicPr>
          <p:cNvPr id="14339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-26988"/>
            <a:ext cx="8459787" cy="1514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1863" y="1527175"/>
            <a:ext cx="7456487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1116013" y="3716338"/>
            <a:ext cx="69850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684213" y="260350"/>
            <a:ext cx="80645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>
              <a:latin typeface="Calibri" pitchFamily="34" charset="0"/>
            </a:endParaRPr>
          </a:p>
          <a:p>
            <a:pPr algn="ctr"/>
            <a:r>
              <a:rPr lang="vi-VN" sz="2800">
                <a:latin typeface="Calibri" pitchFamily="34" charset="0"/>
              </a:rPr>
              <a:t>PA17/RO13 </a:t>
            </a:r>
            <a:endParaRPr lang="en-US" sz="2800">
              <a:latin typeface="Calibri" pitchFamily="34" charset="0"/>
            </a:endParaRPr>
          </a:p>
          <a:p>
            <a:pPr algn="ctr"/>
            <a:r>
              <a:rPr lang="vi-VN" sz="3200" b="1">
                <a:latin typeface="Calibri" pitchFamily="34" charset="0"/>
              </a:rPr>
              <a:t>"Promovarea diversității în cultură și artă în cadrul patrimoniului cultural european"</a:t>
            </a:r>
            <a:endParaRPr lang="fr-FR" sz="3200" b="1">
              <a:latin typeface="Calibri" pitchFamily="34" charset="0"/>
            </a:endParaRPr>
          </a:p>
          <a:p>
            <a:pPr algn="just"/>
            <a:endParaRPr lang="en-US" sz="2400" b="1">
              <a:latin typeface="Calibri" pitchFamily="34" charset="0"/>
            </a:endParaRPr>
          </a:p>
          <a:p>
            <a:pPr algn="just"/>
            <a:r>
              <a:rPr lang="ro-RO" sz="2400" u="sng">
                <a:latin typeface="Calibri" pitchFamily="34" charset="0"/>
              </a:rPr>
              <a:t>Finanțare Program</a:t>
            </a:r>
            <a:r>
              <a:rPr lang="ro-RO" sz="2400">
                <a:latin typeface="Calibri" pitchFamily="34" charset="0"/>
              </a:rPr>
              <a:t>	</a:t>
            </a:r>
            <a:r>
              <a:rPr lang="ro-RO" sz="2400" b="1">
                <a:latin typeface="Calibri" pitchFamily="34" charset="0"/>
              </a:rPr>
              <a:t>Granturi SEE</a:t>
            </a:r>
            <a:endParaRPr lang="ro-RO" sz="2800" b="1">
              <a:latin typeface="Calibri" pitchFamily="34" charset="0"/>
            </a:endParaRPr>
          </a:p>
          <a:p>
            <a:pPr algn="just"/>
            <a:endParaRPr lang="ro-RO" sz="2400">
              <a:latin typeface="Calibri" pitchFamily="34" charset="0"/>
            </a:endParaRPr>
          </a:p>
          <a:p>
            <a:pPr algn="just"/>
            <a:r>
              <a:rPr lang="ro-RO" sz="2400" u="sng">
                <a:latin typeface="Calibri" pitchFamily="34" charset="0"/>
              </a:rPr>
              <a:t>State donatoare</a:t>
            </a:r>
            <a:r>
              <a:rPr lang="ro-RO" sz="2400">
                <a:latin typeface="Calibri" pitchFamily="34" charset="0"/>
              </a:rPr>
              <a:t>	</a:t>
            </a:r>
            <a:r>
              <a:rPr lang="ro-RO" sz="2400" b="1">
                <a:latin typeface="Calibri" pitchFamily="34" charset="0"/>
              </a:rPr>
              <a:t>Norvegia, Islanda și Liechtenstein </a:t>
            </a:r>
          </a:p>
          <a:p>
            <a:pPr algn="just"/>
            <a:endParaRPr lang="ro-RO" sz="2400">
              <a:latin typeface="Calibri" pitchFamily="34" charset="0"/>
            </a:endParaRPr>
          </a:p>
          <a:p>
            <a:pPr algn="just"/>
            <a:r>
              <a:rPr lang="ro-RO" sz="2400" u="sng">
                <a:latin typeface="Calibri" pitchFamily="34" charset="0"/>
              </a:rPr>
              <a:t>Operator Program</a:t>
            </a:r>
            <a:r>
              <a:rPr lang="ro-RO" sz="2400">
                <a:latin typeface="Calibri" pitchFamily="34" charset="0"/>
              </a:rPr>
              <a:t> 	</a:t>
            </a:r>
            <a:r>
              <a:rPr lang="vi-VN" sz="2400" b="1">
                <a:latin typeface="Calibri" pitchFamily="34" charset="0"/>
              </a:rPr>
              <a:t>Unitatea </a:t>
            </a:r>
            <a:r>
              <a:rPr lang="ro-RO" sz="2400" b="1">
                <a:latin typeface="Calibri" pitchFamily="34" charset="0"/>
              </a:rPr>
              <a:t>d</a:t>
            </a:r>
            <a:r>
              <a:rPr lang="vi-VN" sz="2400" b="1">
                <a:latin typeface="Calibri" pitchFamily="34" charset="0"/>
              </a:rPr>
              <a:t>e Management </a:t>
            </a:r>
            <a:r>
              <a:rPr lang="ro-RO" sz="2400" b="1">
                <a:latin typeface="Calibri" pitchFamily="34" charset="0"/>
              </a:rPr>
              <a:t>a</a:t>
            </a:r>
            <a:r>
              <a:rPr lang="vi-VN" sz="2400" b="1">
                <a:latin typeface="Calibri" pitchFamily="34" charset="0"/>
              </a:rPr>
              <a:t> Proiectului</a:t>
            </a:r>
            <a:r>
              <a:rPr lang="vi-VN" sz="2800" b="1">
                <a:latin typeface="Calibri" pitchFamily="34" charset="0"/>
              </a:rPr>
              <a:t> </a:t>
            </a:r>
            <a:r>
              <a:rPr lang="ro-RO" sz="2800" b="1">
                <a:latin typeface="Calibri" pitchFamily="34" charset="0"/>
              </a:rPr>
              <a:t>			</a:t>
            </a:r>
            <a:r>
              <a:rPr lang="vi-VN" sz="2400" b="1">
                <a:latin typeface="Calibri" pitchFamily="34" charset="0"/>
              </a:rPr>
              <a:t>Ministerul Culturii</a:t>
            </a:r>
            <a:endParaRPr lang="en-US" sz="2400" b="1">
              <a:latin typeface="Calibri" pitchFamily="34" charset="0"/>
            </a:endParaRPr>
          </a:p>
          <a:p>
            <a:pPr algn="just"/>
            <a:endParaRPr lang="en-US" sz="2400" b="1">
              <a:latin typeface="Calibri" pitchFamily="34" charset="0"/>
            </a:endParaRPr>
          </a:p>
          <a:p>
            <a:pPr algn="just"/>
            <a:r>
              <a:rPr lang="fr-FR" sz="2400">
                <a:latin typeface="Calibri" pitchFamily="34" charset="0"/>
              </a:rPr>
              <a:t>Partener Program	</a:t>
            </a:r>
            <a:r>
              <a:rPr lang="fr-FR" sz="2400" b="1">
                <a:latin typeface="Calibri" pitchFamily="34" charset="0"/>
              </a:rPr>
              <a:t>Consiliul Artelor din Norvegia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4213" y="476250"/>
            <a:ext cx="8064500" cy="59195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>
                <a:latin typeface="Calibri" pitchFamily="34" charset="0"/>
              </a:rPr>
              <a:t>Obiective</a:t>
            </a:r>
            <a:r>
              <a:rPr lang="ro-RO" sz="2800" b="1" dirty="0">
                <a:latin typeface="Calibri" pitchFamily="34" charset="0"/>
              </a:rPr>
              <a:t> Program</a:t>
            </a:r>
            <a:r>
              <a:rPr lang="nb-NO" sz="2800" b="1" dirty="0">
                <a:latin typeface="Calibri" pitchFamily="34" charset="0"/>
              </a:rPr>
              <a:t> </a:t>
            </a:r>
          </a:p>
          <a:p>
            <a:endParaRPr lang="ro-RO" sz="2800" b="1" dirty="0">
              <a:latin typeface="Calibri" pitchFamily="34" charset="0"/>
            </a:endParaRPr>
          </a:p>
          <a:p>
            <a:pPr>
              <a:spcBef>
                <a:spcPts val="400"/>
              </a:spcBef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  </a:t>
            </a:r>
            <a:r>
              <a:rPr lang="en-GB" sz="2400" dirty="0" err="1" smtClean="0">
                <a:latin typeface="Calibri" pitchFamily="34" charset="0"/>
              </a:rPr>
              <a:t>sporirea</a:t>
            </a:r>
            <a:r>
              <a:rPr lang="en-GB" sz="2400" dirty="0" smtClean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dialogului</a:t>
            </a:r>
            <a:r>
              <a:rPr lang="en-GB" sz="2400" dirty="0">
                <a:latin typeface="Calibri" pitchFamily="34" charset="0"/>
              </a:rPr>
              <a:t> cultural </a:t>
            </a:r>
            <a:r>
              <a:rPr lang="en-GB" sz="2400" dirty="0" err="1">
                <a:latin typeface="Calibri" pitchFamily="34" charset="0"/>
              </a:rPr>
              <a:t>şi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protejarea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identităţii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europene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prin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înţelegerea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diversităţii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culturale</a:t>
            </a:r>
            <a:r>
              <a:rPr lang="en-GB" sz="2400" dirty="0">
                <a:latin typeface="Calibri" pitchFamily="34" charset="0"/>
              </a:rPr>
              <a:t>; </a:t>
            </a:r>
            <a:endParaRPr lang="ro-RO" sz="2400" dirty="0">
              <a:latin typeface="Calibri" pitchFamily="34" charset="0"/>
            </a:endParaRPr>
          </a:p>
          <a:p>
            <a:pPr>
              <a:spcBef>
                <a:spcPts val="400"/>
              </a:spcBef>
            </a:pPr>
            <a:endParaRPr lang="ro-RO" sz="2400" dirty="0">
              <a:latin typeface="Calibri" pitchFamily="34" charset="0"/>
            </a:endParaRPr>
          </a:p>
          <a:p>
            <a:pPr>
              <a:spcBef>
                <a:spcPts val="400"/>
              </a:spcBef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  </a:t>
            </a:r>
            <a:r>
              <a:rPr lang="en-GB" sz="2400" dirty="0" err="1" smtClean="0">
                <a:latin typeface="Calibri" pitchFamily="34" charset="0"/>
              </a:rPr>
              <a:t>reducerea</a:t>
            </a:r>
            <a:r>
              <a:rPr lang="en-GB" sz="2400" dirty="0" smtClean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disparităţilor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economice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şi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sociale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în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cadrul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Spaţiului</a:t>
            </a:r>
            <a:r>
              <a:rPr lang="en-GB" sz="2400" dirty="0">
                <a:latin typeface="Calibri" pitchFamily="34" charset="0"/>
              </a:rPr>
              <a:t> Economic European;</a:t>
            </a:r>
            <a:endParaRPr lang="ro-RO" sz="2400" dirty="0">
              <a:latin typeface="Calibri" pitchFamily="34" charset="0"/>
            </a:endParaRPr>
          </a:p>
          <a:p>
            <a:pPr>
              <a:spcBef>
                <a:spcPts val="400"/>
              </a:spcBef>
              <a:buFont typeface="Wingdings" pitchFamily="2" charset="2"/>
              <a:buChar char="Ø"/>
            </a:pPr>
            <a:endParaRPr lang="ro-RO" sz="2400" dirty="0">
              <a:latin typeface="Calibri" pitchFamily="34" charset="0"/>
            </a:endParaRPr>
          </a:p>
          <a:p>
            <a:pPr>
              <a:spcBef>
                <a:spcPts val="400"/>
              </a:spcBef>
              <a:buFont typeface="Wingdings" pitchFamily="2" charset="2"/>
              <a:buChar char="Ø"/>
            </a:pPr>
            <a:r>
              <a:rPr lang="en-GB" sz="2400" dirty="0" smtClean="0">
                <a:latin typeface="Calibri" pitchFamily="34" charset="0"/>
              </a:rPr>
              <a:t>  </a:t>
            </a:r>
            <a:r>
              <a:rPr lang="en-GB" sz="2400" dirty="0" err="1" smtClean="0">
                <a:latin typeface="Calibri" pitchFamily="34" charset="0"/>
              </a:rPr>
              <a:t>consolidarea</a:t>
            </a:r>
            <a:r>
              <a:rPr lang="en-GB" sz="2400" dirty="0" smtClean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relaţiilor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bilaterale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dintre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statele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donatoare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şi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România</a:t>
            </a:r>
            <a:r>
              <a:rPr lang="en-GB" sz="2400" dirty="0">
                <a:latin typeface="Calibri" pitchFamily="34" charset="0"/>
              </a:rPr>
              <a:t>. </a:t>
            </a:r>
          </a:p>
          <a:p>
            <a:endParaRPr lang="ro-RO" sz="2400" dirty="0">
              <a:latin typeface="Calibri" pitchFamily="34" charset="0"/>
            </a:endParaRPr>
          </a:p>
          <a:p>
            <a:r>
              <a:rPr lang="ro-RO" sz="2400" b="1" dirty="0">
                <a:latin typeface="Calibri" pitchFamily="34" charset="0"/>
              </a:rPr>
              <a:t>Activitățile eligibile </a:t>
            </a:r>
            <a:r>
              <a:rPr lang="ro-RO" sz="2400" dirty="0">
                <a:latin typeface="Calibri" pitchFamily="34" charset="0"/>
              </a:rPr>
              <a:t>au ca scop atingerea obiectivelor enunțate anterior și </a:t>
            </a:r>
            <a:r>
              <a:rPr lang="ro-RO" sz="2400" b="1" dirty="0">
                <a:latin typeface="Calibri" pitchFamily="34" charset="0"/>
              </a:rPr>
              <a:t>vor fi orientate către sector</a:t>
            </a:r>
            <a:r>
              <a:rPr lang="en-US" sz="2400" b="1" dirty="0">
                <a:latin typeface="Calibri" pitchFamily="34" charset="0"/>
              </a:rPr>
              <a:t>u</a:t>
            </a:r>
            <a:r>
              <a:rPr lang="ro-RO" sz="2400" b="1" dirty="0">
                <a:latin typeface="Calibri" pitchFamily="34" charset="0"/>
              </a:rPr>
              <a:t>l cultural</a:t>
            </a:r>
            <a:r>
              <a:rPr lang="ro-RO" sz="2400" dirty="0">
                <a:latin typeface="Calibri" pitchFamily="34" charset="0"/>
              </a:rPr>
              <a:t>.</a:t>
            </a:r>
            <a:r>
              <a:rPr lang="vi-VN" sz="2400" dirty="0"/>
              <a:t/>
            </a:r>
            <a:br>
              <a:rPr lang="vi-VN" sz="2400" dirty="0"/>
            </a:br>
            <a:endParaRPr lang="vi-VN" sz="2400" dirty="0"/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188" y="333375"/>
            <a:ext cx="8281987" cy="49545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>
                <a:latin typeface="Calibri" pitchFamily="34" charset="0"/>
              </a:rPr>
              <a:t>Componenta</a:t>
            </a:r>
            <a:r>
              <a:rPr lang="en-GB" sz="2400" b="1" dirty="0">
                <a:latin typeface="Calibri" pitchFamily="34" charset="0"/>
              </a:rPr>
              <a:t> 1:</a:t>
            </a:r>
            <a:r>
              <a:rPr lang="en-GB" sz="2000" b="1" dirty="0">
                <a:latin typeface="Calibri" pitchFamily="34" charset="0"/>
              </a:rPr>
              <a:t> </a:t>
            </a:r>
            <a:r>
              <a:rPr lang="nb-NO" sz="2400" i="1" dirty="0">
                <a:latin typeface="Calibri" pitchFamily="34" charset="0"/>
              </a:rPr>
              <a:t>Conştientizarea diversităţii culturale şi întărirea dialogului intercultural</a:t>
            </a:r>
            <a:endParaRPr lang="en-US" sz="2400" i="1" dirty="0">
              <a:latin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 err="1">
                <a:latin typeface="Calibri" pitchFamily="34" charset="0"/>
              </a:rPr>
              <a:t>Creşterea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mobilităţii</a:t>
            </a:r>
            <a:r>
              <a:rPr lang="en-US" sz="2000" dirty="0">
                <a:latin typeface="Calibri" pitchFamily="34" charset="0"/>
              </a:rPr>
              <a:t> la </a:t>
            </a:r>
            <a:r>
              <a:rPr lang="en-US" sz="2000" dirty="0" err="1">
                <a:latin typeface="Calibri" pitchFamily="34" charset="0"/>
              </a:rPr>
              <a:t>nivel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internaţional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pentru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artişti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şi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operele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lor</a:t>
            </a:r>
            <a:r>
              <a:rPr lang="en-US" sz="2000" dirty="0">
                <a:latin typeface="Calibri" pitchFamily="34" charset="0"/>
              </a:rPr>
              <a:t>;</a:t>
            </a:r>
            <a:endParaRPr lang="ro-RO" sz="2000" dirty="0">
              <a:latin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000" dirty="0" err="1">
                <a:latin typeface="Calibri" pitchFamily="34" charset="0"/>
              </a:rPr>
              <a:t>Promovarea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educaţiei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prin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artă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şi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cultură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pentru</a:t>
            </a:r>
            <a:r>
              <a:rPr lang="en-GB" sz="2000" dirty="0">
                <a:latin typeface="Calibri" pitchFamily="34" charset="0"/>
              </a:rPr>
              <a:t> un public </a:t>
            </a:r>
            <a:r>
              <a:rPr lang="en-GB" sz="2000" dirty="0" err="1">
                <a:latin typeface="Calibri" pitchFamily="34" charset="0"/>
              </a:rPr>
              <a:t>mai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larg</a:t>
            </a:r>
            <a:r>
              <a:rPr lang="en-US" sz="2000" dirty="0">
                <a:latin typeface="Calibri" pitchFamily="34" charset="0"/>
              </a:rPr>
              <a:t>;</a:t>
            </a:r>
            <a:endParaRPr lang="ro-RO" sz="2000" dirty="0">
              <a:latin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000" dirty="0" err="1">
                <a:latin typeface="Calibri" pitchFamily="34" charset="0"/>
              </a:rPr>
              <a:t>Proiecte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privind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artele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spectacolului</a:t>
            </a:r>
            <a:r>
              <a:rPr lang="en-US" sz="2000" dirty="0">
                <a:latin typeface="Calibri" pitchFamily="34" charset="0"/>
              </a:rPr>
              <a:t>;</a:t>
            </a:r>
            <a:endParaRPr lang="ro-RO" sz="2000" dirty="0">
              <a:latin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000" dirty="0" err="1">
                <a:latin typeface="Calibri" pitchFamily="34" charset="0"/>
              </a:rPr>
              <a:t>Proiecte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privind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arta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plastică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şi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arta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vizuală</a:t>
            </a:r>
            <a:r>
              <a:rPr lang="en-US" sz="2000" dirty="0">
                <a:latin typeface="Calibri" pitchFamily="34" charset="0"/>
              </a:rPr>
              <a:t>.</a:t>
            </a:r>
            <a:endParaRPr lang="en-GB" sz="2000" dirty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>
                <a:latin typeface="Calibri" pitchFamily="34" charset="0"/>
              </a:rPr>
              <a:t>Componenta</a:t>
            </a:r>
            <a:r>
              <a:rPr lang="en-GB" sz="2400" b="1" dirty="0">
                <a:latin typeface="Calibri" pitchFamily="34" charset="0"/>
              </a:rPr>
              <a:t> 2:</a:t>
            </a:r>
            <a:r>
              <a:rPr lang="en-GB" sz="2000" b="1" dirty="0">
                <a:latin typeface="Calibri" pitchFamily="34" charset="0"/>
              </a:rPr>
              <a:t> </a:t>
            </a:r>
            <a:r>
              <a:rPr lang="nb-NO" sz="2400" i="1" dirty="0">
                <a:latin typeface="Calibri" pitchFamily="34" charset="0"/>
              </a:rPr>
              <a:t>Documentare cu privire la istoria culturală</a:t>
            </a:r>
            <a:endParaRPr lang="en-GB" sz="2000" i="1" dirty="0">
              <a:latin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000" dirty="0" err="1">
                <a:latin typeface="Calibri" pitchFamily="34" charset="0"/>
              </a:rPr>
              <a:t>Consolidarea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şi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promovarea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istoriei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culturale</a:t>
            </a:r>
            <a:r>
              <a:rPr lang="en-GB" sz="2000" dirty="0">
                <a:latin typeface="Calibri" pitchFamily="34" charset="0"/>
              </a:rPr>
              <a:t> a </a:t>
            </a:r>
            <a:r>
              <a:rPr lang="en-GB" sz="2000" dirty="0" err="1">
                <a:latin typeface="Calibri" pitchFamily="34" charset="0"/>
              </a:rPr>
              <a:t>minorităţilor</a:t>
            </a:r>
            <a:r>
              <a:rPr lang="en-GB" sz="2000" dirty="0">
                <a:latin typeface="Calibri" pitchFamily="34" charset="0"/>
              </a:rPr>
              <a:t>;</a:t>
            </a:r>
            <a:endParaRPr lang="ro-RO" sz="2000" dirty="0">
              <a:latin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000" dirty="0" err="1">
                <a:latin typeface="Calibri" pitchFamily="34" charset="0"/>
              </a:rPr>
              <a:t>Evenimente</a:t>
            </a:r>
            <a:r>
              <a:rPr lang="en-GB" sz="2000" dirty="0">
                <a:latin typeface="Calibri" pitchFamily="34" charset="0"/>
              </a:rPr>
              <a:t> / </a:t>
            </a:r>
            <a:r>
              <a:rPr lang="en-GB" sz="2000" dirty="0" err="1">
                <a:latin typeface="Calibri" pitchFamily="34" charset="0"/>
              </a:rPr>
              <a:t>producţii</a:t>
            </a:r>
            <a:r>
              <a:rPr lang="en-GB" sz="2000" dirty="0">
                <a:latin typeface="Calibri" pitchFamily="34" charset="0"/>
              </a:rPr>
              <a:t> cu </a:t>
            </a:r>
            <a:r>
              <a:rPr lang="en-GB" sz="2000" dirty="0" err="1">
                <a:latin typeface="Calibri" pitchFamily="34" charset="0"/>
              </a:rPr>
              <a:t>şi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despre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minorităţi</a:t>
            </a:r>
            <a:r>
              <a:rPr lang="en-GB" sz="2000" dirty="0">
                <a:latin typeface="Calibri" pitchFamily="34" charset="0"/>
              </a:rPr>
              <a:t> (</a:t>
            </a:r>
            <a:r>
              <a:rPr lang="en-GB" sz="2000" dirty="0" err="1">
                <a:latin typeface="Calibri" pitchFamily="34" charset="0"/>
              </a:rPr>
              <a:t>târguri</a:t>
            </a:r>
            <a:r>
              <a:rPr lang="en-GB" sz="2000" dirty="0">
                <a:latin typeface="Calibri" pitchFamily="34" charset="0"/>
              </a:rPr>
              <a:t>, </a:t>
            </a:r>
            <a:r>
              <a:rPr lang="en-GB" sz="2000" dirty="0" err="1">
                <a:latin typeface="Calibri" pitchFamily="34" charset="0"/>
              </a:rPr>
              <a:t>festivaluri</a:t>
            </a:r>
            <a:r>
              <a:rPr lang="en-GB" sz="2000" dirty="0">
                <a:latin typeface="Calibri" pitchFamily="34" charset="0"/>
              </a:rPr>
              <a:t>, </a:t>
            </a:r>
            <a:r>
              <a:rPr lang="en-GB" sz="2000" dirty="0" err="1">
                <a:latin typeface="Calibri" pitchFamily="34" charset="0"/>
              </a:rPr>
              <a:t>reprezentaţii</a:t>
            </a:r>
            <a:r>
              <a:rPr lang="en-GB" sz="2000" dirty="0">
                <a:latin typeface="Calibri" pitchFamily="34" charset="0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 err="1">
                <a:latin typeface="Calibri" pitchFamily="34" charset="0"/>
              </a:rPr>
              <a:t>Relaţii</a:t>
            </a:r>
            <a:r>
              <a:rPr lang="en-GB" sz="2400" b="1" dirty="0">
                <a:latin typeface="Calibri" pitchFamily="34" charset="0"/>
              </a:rPr>
              <a:t> </a:t>
            </a:r>
            <a:r>
              <a:rPr lang="en-GB" sz="2400" b="1" dirty="0" err="1">
                <a:latin typeface="Calibri" pitchFamily="34" charset="0"/>
              </a:rPr>
              <a:t>bilaterale</a:t>
            </a:r>
            <a:r>
              <a:rPr lang="en-GB" sz="2400" b="1" dirty="0">
                <a:latin typeface="Calibri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err="1">
                <a:latin typeface="Calibri" pitchFamily="34" charset="0"/>
              </a:rPr>
              <a:t>Măsura</a:t>
            </a:r>
            <a:r>
              <a:rPr lang="en-GB" sz="2000" dirty="0">
                <a:latin typeface="Calibri" pitchFamily="34" charset="0"/>
              </a:rPr>
              <a:t> A –  </a:t>
            </a:r>
            <a:r>
              <a:rPr lang="en-GB" sz="2000" dirty="0" err="1">
                <a:latin typeface="Calibri" pitchFamily="34" charset="0"/>
              </a:rPr>
              <a:t>Inițiere</a:t>
            </a:r>
            <a:r>
              <a:rPr lang="en-GB" sz="2000" dirty="0">
                <a:latin typeface="Calibri" pitchFamily="34" charset="0"/>
              </a:rPr>
              <a:t> / </a:t>
            </a:r>
            <a:r>
              <a:rPr lang="en-GB" sz="2000" dirty="0" err="1">
                <a:latin typeface="Calibri" pitchFamily="34" charset="0"/>
              </a:rPr>
              <a:t>Dezvoltare</a:t>
            </a:r>
            <a:r>
              <a:rPr lang="en-GB" sz="2000" dirty="0">
                <a:latin typeface="Calibri" pitchFamily="34" charset="0"/>
              </a:rPr>
              <a:t> de </a:t>
            </a:r>
            <a:r>
              <a:rPr lang="en-GB" sz="2000" dirty="0" err="1">
                <a:latin typeface="Calibri" pitchFamily="34" charset="0"/>
              </a:rPr>
              <a:t>parteneriate</a:t>
            </a:r>
            <a:r>
              <a:rPr lang="en-GB" sz="2000" dirty="0">
                <a:latin typeface="Calibri" pitchFamily="34" charset="0"/>
              </a:rPr>
              <a:t> –  70% din </a:t>
            </a:r>
            <a:r>
              <a:rPr lang="en-GB" sz="2000" dirty="0" err="1">
                <a:latin typeface="Calibri" pitchFamily="34" charset="0"/>
              </a:rPr>
              <a:t>buget</a:t>
            </a:r>
            <a:r>
              <a:rPr lang="en-GB" sz="2000" dirty="0">
                <a:latin typeface="Calibri" pitchFamily="34" charset="0"/>
              </a:rPr>
              <a:t> FB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err="1">
                <a:latin typeface="Calibri" pitchFamily="34" charset="0"/>
              </a:rPr>
              <a:t>Măsura</a:t>
            </a:r>
            <a:r>
              <a:rPr lang="en-GB" sz="2000" dirty="0">
                <a:latin typeface="Calibri" pitchFamily="34" charset="0"/>
              </a:rPr>
              <a:t> B – </a:t>
            </a:r>
            <a:r>
              <a:rPr lang="en-GB" sz="2000" dirty="0" err="1">
                <a:latin typeface="Calibri" pitchFamily="34" charset="0"/>
              </a:rPr>
              <a:t>Colaborare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și</a:t>
            </a:r>
            <a:r>
              <a:rPr lang="en-GB" sz="2000" dirty="0">
                <a:latin typeface="Calibri" pitchFamily="34" charset="0"/>
              </a:rPr>
              <a:t> </a:t>
            </a:r>
            <a:r>
              <a:rPr lang="en-GB" sz="2000" dirty="0" err="1">
                <a:latin typeface="Calibri" pitchFamily="34" charset="0"/>
              </a:rPr>
              <a:t>schimb</a:t>
            </a:r>
            <a:r>
              <a:rPr lang="en-GB" sz="2000" dirty="0">
                <a:latin typeface="Calibri" pitchFamily="34" charset="0"/>
              </a:rPr>
              <a:t> de </a:t>
            </a:r>
            <a:r>
              <a:rPr lang="en-GB" sz="2000" dirty="0" err="1">
                <a:latin typeface="Calibri" pitchFamily="34" charset="0"/>
              </a:rPr>
              <a:t>experiență</a:t>
            </a:r>
            <a:r>
              <a:rPr lang="en-GB" sz="2000" dirty="0">
                <a:latin typeface="Calibri" pitchFamily="34" charset="0"/>
              </a:rPr>
              <a:t> – 30% din </a:t>
            </a:r>
            <a:r>
              <a:rPr lang="en-GB" sz="2000" dirty="0" err="1">
                <a:latin typeface="Calibri" pitchFamily="34" charset="0"/>
              </a:rPr>
              <a:t>buget</a:t>
            </a:r>
            <a:r>
              <a:rPr lang="en-GB" sz="2000" dirty="0">
                <a:latin typeface="Calibri" pitchFamily="34" charset="0"/>
              </a:rPr>
              <a:t> FB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11188" y="188913"/>
            <a:ext cx="83534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600" b="1">
                <a:latin typeface="Calibri" pitchFamily="34" charset="0"/>
              </a:rPr>
              <a:t>Bugetul Programului</a:t>
            </a:r>
          </a:p>
          <a:p>
            <a:r>
              <a:rPr lang="en-GB" sz="2400" b="1">
                <a:latin typeface="Calibri" pitchFamily="34" charset="0"/>
              </a:rPr>
              <a:t>Total</a:t>
            </a:r>
            <a:r>
              <a:rPr lang="en-GB" sz="2400">
                <a:latin typeface="Calibri" pitchFamily="34" charset="0"/>
              </a:rPr>
              <a:t>: </a:t>
            </a:r>
            <a:r>
              <a:rPr lang="en-GB" sz="2400" b="1">
                <a:latin typeface="Calibri" pitchFamily="34" charset="0"/>
              </a:rPr>
              <a:t>8,022,059 euro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GB" sz="2400">
                <a:latin typeface="Calibri" pitchFamily="34" charset="0"/>
              </a:rPr>
              <a:t>6.818.750 euro, contribuţia Granturilor SEE;</a:t>
            </a:r>
            <a:endParaRPr lang="ro-RO" sz="2400">
              <a:latin typeface="Calibri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GB" sz="2400">
                <a:latin typeface="Calibri" pitchFamily="34" charset="0"/>
              </a:rPr>
              <a:t>1.203.309 euro, contribuţia României. </a:t>
            </a:r>
            <a:endParaRPr lang="en-US" sz="2400">
              <a:latin typeface="Calibri" pitchFamily="34" charset="0"/>
            </a:endParaRPr>
          </a:p>
          <a:p>
            <a:r>
              <a:rPr lang="nb-NO" sz="2400" b="1">
                <a:latin typeface="Calibri" pitchFamily="34" charset="0"/>
              </a:rPr>
              <a:t>Finanţări</a:t>
            </a:r>
            <a:endParaRPr lang="en-GB" sz="2400" b="1">
              <a:latin typeface="Calibri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GB" sz="2400" u="sng">
                <a:latin typeface="Calibri" pitchFamily="34" charset="0"/>
              </a:rPr>
              <a:t>Proiecte mari </a:t>
            </a:r>
            <a:r>
              <a:rPr lang="en-GB" sz="2400">
                <a:latin typeface="Calibri" pitchFamily="34" charset="0"/>
              </a:rPr>
              <a:t>(între </a:t>
            </a:r>
            <a:r>
              <a:rPr lang="en-GB" sz="2400" b="1">
                <a:latin typeface="Calibri" pitchFamily="34" charset="0"/>
              </a:rPr>
              <a:t>50.000 – 200.000 </a:t>
            </a:r>
            <a:r>
              <a:rPr lang="en-GB" sz="2400">
                <a:latin typeface="Calibri" pitchFamily="34" charset="0"/>
              </a:rPr>
              <a:t>euro/proiect) - un buget total de </a:t>
            </a:r>
            <a:r>
              <a:rPr lang="en-GB" sz="2400" b="1">
                <a:latin typeface="Calibri" pitchFamily="34" charset="0"/>
              </a:rPr>
              <a:t>6.327.957 euro</a:t>
            </a:r>
            <a:r>
              <a:rPr lang="en-GB" sz="2400">
                <a:latin typeface="Calibri" pitchFamily="34" charset="0"/>
              </a:rPr>
              <a:t> aferent Componentelor 1 şi 2;</a:t>
            </a:r>
            <a:endParaRPr lang="ro-RO" sz="2400">
              <a:latin typeface="Calibri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GB" sz="2400" u="sng">
                <a:latin typeface="Calibri" pitchFamily="34" charset="0"/>
              </a:rPr>
              <a:t>Proiecte mici </a:t>
            </a:r>
            <a:r>
              <a:rPr lang="en-GB" sz="2400">
                <a:latin typeface="Calibri" pitchFamily="34" charset="0"/>
              </a:rPr>
              <a:t>(între </a:t>
            </a:r>
            <a:r>
              <a:rPr lang="en-GB" sz="2400" b="1">
                <a:latin typeface="Calibri" pitchFamily="34" charset="0"/>
              </a:rPr>
              <a:t>5.000 – 15.000 </a:t>
            </a:r>
            <a:r>
              <a:rPr lang="en-GB" sz="2400">
                <a:latin typeface="Calibri" pitchFamily="34" charset="0"/>
              </a:rPr>
              <a:t>euro/proiect) - un buget total de </a:t>
            </a:r>
            <a:r>
              <a:rPr lang="en-GB" sz="2400" b="1">
                <a:latin typeface="Calibri" pitchFamily="34" charset="0"/>
              </a:rPr>
              <a:t>623.566 euro</a:t>
            </a:r>
            <a:r>
              <a:rPr lang="en-GB" sz="2400">
                <a:latin typeface="Calibri" pitchFamily="34" charset="0"/>
              </a:rPr>
              <a:t> aferent Componentelor 1 şi 2;</a:t>
            </a:r>
            <a:endParaRPr lang="ro-RO" sz="2400">
              <a:latin typeface="Calibri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GB" sz="2400" u="sng">
                <a:latin typeface="Calibri" pitchFamily="34" charset="0"/>
              </a:rPr>
              <a:t>Relaţii bilaterale</a:t>
            </a:r>
            <a:r>
              <a:rPr lang="en-GB" sz="2400">
                <a:latin typeface="Calibri" pitchFamily="34" charset="0"/>
              </a:rPr>
              <a:t> – </a:t>
            </a:r>
            <a:r>
              <a:rPr lang="en-GB" sz="2400" b="1">
                <a:latin typeface="Calibri" pitchFamily="34" charset="0"/>
              </a:rPr>
              <a:t>1500</a:t>
            </a:r>
            <a:r>
              <a:rPr lang="en-GB" sz="2400">
                <a:latin typeface="Calibri" pitchFamily="34" charset="0"/>
              </a:rPr>
              <a:t> euro/deplasare; buget Masura A: </a:t>
            </a:r>
            <a:r>
              <a:rPr lang="en-GB" sz="2400" b="1">
                <a:latin typeface="Calibri" pitchFamily="34" charset="0"/>
              </a:rPr>
              <a:t>84.000 euro</a:t>
            </a:r>
            <a:r>
              <a:rPr lang="en-US" sz="2400">
                <a:latin typeface="Calibri" pitchFamily="34" charset="0"/>
              </a:rPr>
              <a:t>. </a:t>
            </a:r>
            <a:endParaRPr lang="en-GB" sz="2400">
              <a:latin typeface="Calibri" pitchFamily="34" charset="0"/>
            </a:endParaRPr>
          </a:p>
          <a:p>
            <a:endParaRPr lang="en-GB" sz="2000" b="1" i="1">
              <a:latin typeface="Calibri" pitchFamily="34" charset="0"/>
            </a:endParaRPr>
          </a:p>
          <a:p>
            <a:r>
              <a:rPr lang="en-GB" sz="2000" b="1" i="1">
                <a:latin typeface="Calibri" pitchFamily="34" charset="0"/>
              </a:rPr>
              <a:t>Cel puţin 10% din totalul costurilor eligibile ale Programului vor fi alocate proiectelor culturale privind populaţia romă.</a:t>
            </a:r>
            <a:endParaRPr lang="en-US" sz="2000" b="1" i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333375"/>
            <a:ext cx="7921625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3600" b="1" dirty="0">
                <a:latin typeface="Calibri" pitchFamily="34" charset="0"/>
              </a:rPr>
              <a:t>Beneficiari eligibili</a:t>
            </a:r>
            <a:r>
              <a:rPr lang="nb-NO" sz="2800" b="1" dirty="0">
                <a:latin typeface="Calibri" pitchFamily="34" charset="0"/>
              </a:rPr>
              <a:t> </a:t>
            </a:r>
            <a:r>
              <a:rPr lang="en-GB" sz="2800" b="1" dirty="0">
                <a:latin typeface="Calibri" pitchFamily="34" charset="0"/>
              </a:rPr>
              <a:t>- </a:t>
            </a:r>
            <a:r>
              <a:rPr lang="en-US" sz="2400" b="1" i="1" dirty="0" err="1">
                <a:latin typeface="Calibri" pitchFamily="34" charset="0"/>
              </a:rPr>
              <a:t>pe</a:t>
            </a:r>
            <a:r>
              <a:rPr lang="ro-RO" sz="2400" b="1" i="1" dirty="0">
                <a:latin typeface="Calibri" pitchFamily="34" charset="0"/>
              </a:rPr>
              <a:t>ntru proiectele mari</a:t>
            </a:r>
            <a:r>
              <a:rPr lang="ro-RO" sz="2400" b="1" dirty="0">
                <a:latin typeface="Calibri" pitchFamily="34" charset="0"/>
              </a:rPr>
              <a:t>:</a:t>
            </a:r>
            <a:endParaRPr lang="ro-RO" sz="2400" i="1" dirty="0">
              <a:latin typeface="Calibri" pitchFamily="34" charset="0"/>
            </a:endParaRPr>
          </a:p>
          <a:p>
            <a:endParaRPr lang="en-GB" sz="2400" i="1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b="1" dirty="0" smtClean="0">
                <a:latin typeface="Calibri" pitchFamily="34" charset="0"/>
              </a:rPr>
              <a:t> </a:t>
            </a:r>
            <a:r>
              <a:rPr lang="en-GB" sz="2400" b="1" dirty="0" err="1" smtClean="0">
                <a:latin typeface="Calibri" pitchFamily="34" charset="0"/>
              </a:rPr>
              <a:t>Entităţi</a:t>
            </a:r>
            <a:r>
              <a:rPr lang="en-GB" sz="2400" b="1" dirty="0" smtClean="0">
                <a:latin typeface="Calibri" pitchFamily="34" charset="0"/>
              </a:rPr>
              <a:t> </a:t>
            </a:r>
            <a:r>
              <a:rPr lang="en-GB" sz="2400" b="1" dirty="0" err="1">
                <a:latin typeface="Calibri" pitchFamily="34" charset="0"/>
              </a:rPr>
              <a:t>publice</a:t>
            </a:r>
            <a:r>
              <a:rPr lang="en-GB" sz="2400" dirty="0">
                <a:latin typeface="Calibri" pitchFamily="34" charset="0"/>
              </a:rPr>
              <a:t>: </a:t>
            </a:r>
            <a:endParaRPr lang="ro-RO" sz="2400" dirty="0">
              <a:latin typeface="Calibri" pitchFamily="34" charset="0"/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GB" sz="2400" dirty="0" err="1">
                <a:latin typeface="Calibri" pitchFamily="34" charset="0"/>
              </a:rPr>
              <a:t>Autorităţi</a:t>
            </a:r>
            <a:r>
              <a:rPr lang="en-GB" sz="2400" dirty="0">
                <a:latin typeface="Calibri" pitchFamily="34" charset="0"/>
              </a:rPr>
              <a:t> locale, </a:t>
            </a:r>
            <a:r>
              <a:rPr lang="en-GB" sz="2400" dirty="0" err="1">
                <a:latin typeface="Calibri" pitchFamily="34" charset="0"/>
              </a:rPr>
              <a:t>regionale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şi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naţionale</a:t>
            </a:r>
            <a:r>
              <a:rPr lang="ro-RO" sz="2400" dirty="0">
                <a:latin typeface="Calibri" pitchFamily="34" charset="0"/>
              </a:rPr>
              <a:t>;</a:t>
            </a:r>
          </a:p>
          <a:p>
            <a:pPr marL="1200150" lvl="2" indent="-285750"/>
            <a:endParaRPr lang="ro-RO" sz="2400" dirty="0">
              <a:latin typeface="Calibri" pitchFamily="34" charset="0"/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GB" sz="2400" dirty="0" err="1">
                <a:latin typeface="Calibri" pitchFamily="34" charset="0"/>
              </a:rPr>
              <a:t>Instituţii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culturale</a:t>
            </a:r>
            <a:r>
              <a:rPr lang="ro-RO" sz="2400" dirty="0">
                <a:latin typeface="Calibri" pitchFamily="34" charset="0"/>
              </a:rPr>
              <a:t>;</a:t>
            </a:r>
          </a:p>
          <a:p>
            <a:pPr marL="1200150" lvl="2" indent="-285750"/>
            <a:endParaRPr lang="ro-RO" sz="2400" dirty="0">
              <a:latin typeface="Calibri" pitchFamily="34" charset="0"/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en-GB" sz="2400" dirty="0" err="1">
                <a:latin typeface="Calibri" pitchFamily="34" charset="0"/>
              </a:rPr>
              <a:t>Instituţii</a:t>
            </a:r>
            <a:r>
              <a:rPr lang="en-GB" sz="2400" dirty="0">
                <a:latin typeface="Calibri" pitchFamily="34" charset="0"/>
              </a:rPr>
              <a:t> de </a:t>
            </a:r>
            <a:r>
              <a:rPr lang="en-GB" sz="2400" dirty="0" err="1">
                <a:latin typeface="Calibri" pitchFamily="34" charset="0"/>
              </a:rPr>
              <a:t>învăţământ</a:t>
            </a:r>
            <a:r>
              <a:rPr lang="en-GB" sz="2400" dirty="0">
                <a:latin typeface="Calibri" pitchFamily="34" charset="0"/>
              </a:rPr>
              <a:t> superior </a:t>
            </a:r>
            <a:r>
              <a:rPr lang="en-GB" sz="2400" dirty="0" err="1">
                <a:latin typeface="Calibri" pitchFamily="34" charset="0"/>
              </a:rPr>
              <a:t>şi</a:t>
            </a:r>
            <a:r>
              <a:rPr lang="en-GB" sz="2400" dirty="0">
                <a:latin typeface="Calibri" pitchFamily="34" charset="0"/>
              </a:rPr>
              <a:t> institute de </a:t>
            </a:r>
            <a:r>
              <a:rPr lang="en-GB" sz="2400" dirty="0" err="1">
                <a:latin typeface="Calibri" pitchFamily="34" charset="0"/>
              </a:rPr>
              <a:t>cercetare</a:t>
            </a:r>
            <a:r>
              <a:rPr lang="en-GB" sz="2400" dirty="0">
                <a:latin typeface="Calibri" pitchFamily="34" charset="0"/>
              </a:rPr>
              <a:t>;</a:t>
            </a:r>
          </a:p>
          <a:p>
            <a:pPr marL="1200150" lvl="2" indent="-285750">
              <a:buFont typeface="Arial" charset="0"/>
              <a:buChar char="•"/>
            </a:pPr>
            <a:endParaRPr lang="en-GB" sz="24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b="1" dirty="0" smtClean="0">
                <a:latin typeface="Calibri" pitchFamily="34" charset="0"/>
              </a:rPr>
              <a:t> O</a:t>
            </a:r>
            <a:r>
              <a:rPr lang="ro-RO" sz="2400" b="1" dirty="0">
                <a:latin typeface="Calibri" pitchFamily="34" charset="0"/>
              </a:rPr>
              <a:t>NG-uri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ro-RO" sz="2400" dirty="0">
                <a:latin typeface="Calibri" pitchFamily="34" charset="0"/>
              </a:rPr>
              <a:t>î</a:t>
            </a:r>
            <a:r>
              <a:rPr lang="en-US" sz="2400" dirty="0">
                <a:latin typeface="Calibri" pitchFamily="34" charset="0"/>
              </a:rPr>
              <a:t>n principal</a:t>
            </a:r>
            <a:r>
              <a:rPr lang="ro-RO" sz="2400" dirty="0">
                <a:latin typeface="Calibri" pitchFamily="34" charset="0"/>
              </a:rPr>
              <a:t> </a:t>
            </a:r>
            <a:r>
              <a:rPr lang="vi-VN" sz="2400" dirty="0">
                <a:latin typeface="Calibri" pitchFamily="34" charset="0"/>
              </a:rPr>
              <a:t>din </a:t>
            </a:r>
            <a:r>
              <a:rPr lang="ro-RO" sz="2400" dirty="0">
                <a:latin typeface="Calibri" pitchFamily="34" charset="0"/>
              </a:rPr>
              <a:t>sectorul</a:t>
            </a:r>
            <a:r>
              <a:rPr lang="vi-VN" sz="2400" dirty="0">
                <a:latin typeface="Calibri" pitchFamily="34" charset="0"/>
              </a:rPr>
              <a:t> cultur</a:t>
            </a:r>
            <a:r>
              <a:rPr lang="ro-RO" sz="2400" dirty="0">
                <a:latin typeface="Calibri" pitchFamily="34" charset="0"/>
              </a:rPr>
              <a:t>al</a:t>
            </a:r>
            <a:r>
              <a:rPr lang="vi-VN" sz="2400" dirty="0">
                <a:latin typeface="Calibri" pitchFamily="34" charset="0"/>
              </a:rPr>
              <a:t>;</a:t>
            </a:r>
            <a:endParaRPr lang="en-US" sz="2400" dirty="0">
              <a:latin typeface="Calibri" pitchFamily="34" charset="0"/>
            </a:endParaRPr>
          </a:p>
          <a:p>
            <a:endParaRPr lang="ro-RO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913" y="476250"/>
            <a:ext cx="7056437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600" b="1" dirty="0">
                <a:latin typeface="Calibri" pitchFamily="34" charset="0"/>
              </a:rPr>
              <a:t>Beneficiari eligibili</a:t>
            </a:r>
            <a:r>
              <a:rPr lang="nb-NO" sz="2800" b="1" dirty="0">
                <a:latin typeface="Calibri" pitchFamily="34" charset="0"/>
              </a:rPr>
              <a:t> - </a:t>
            </a:r>
            <a:r>
              <a:rPr lang="en-US" sz="2400" b="1" i="1" dirty="0">
                <a:latin typeface="Calibri" pitchFamily="34" charset="0"/>
              </a:rPr>
              <a:t>p</a:t>
            </a:r>
            <a:r>
              <a:rPr lang="ro-RO" sz="2400" b="1" i="1" dirty="0">
                <a:latin typeface="Calibri" pitchFamily="34" charset="0"/>
              </a:rPr>
              <a:t>entru proiectele mici</a:t>
            </a:r>
            <a:r>
              <a:rPr lang="ro-RO" sz="2400" b="1" dirty="0">
                <a:latin typeface="Calibri" pitchFamily="34" charset="0"/>
              </a:rPr>
              <a:t>:</a:t>
            </a:r>
            <a:endParaRPr lang="ro-RO" sz="2400" i="1" dirty="0"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400" i="1" dirty="0">
              <a:latin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400" dirty="0" err="1">
                <a:latin typeface="Calibri" pitchFamily="34" charset="0"/>
              </a:rPr>
              <a:t>Entităţi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publice</a:t>
            </a:r>
            <a:r>
              <a:rPr lang="en-GB" sz="2400" dirty="0">
                <a:latin typeface="Calibri" pitchFamily="34" charset="0"/>
              </a:rPr>
              <a:t>: </a:t>
            </a:r>
            <a:endParaRPr lang="ro-RO" sz="2400" dirty="0">
              <a:latin typeface="Calibri" pitchFamily="34" charset="0"/>
            </a:endParaRPr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err="1">
                <a:latin typeface="Calibri" pitchFamily="34" charset="0"/>
              </a:rPr>
              <a:t>Instituţii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culturale</a:t>
            </a:r>
            <a:r>
              <a:rPr lang="en-GB" sz="2400" dirty="0">
                <a:latin typeface="Calibri" pitchFamily="34" charset="0"/>
              </a:rPr>
              <a:t>;</a:t>
            </a:r>
            <a:endParaRPr lang="ro-RO" sz="2400" dirty="0">
              <a:latin typeface="Calibri" pitchFamily="34" charset="0"/>
            </a:endParaRPr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err="1">
                <a:latin typeface="Calibri" pitchFamily="34" charset="0"/>
              </a:rPr>
              <a:t>Instituţii</a:t>
            </a:r>
            <a:r>
              <a:rPr lang="en-GB" sz="2400" dirty="0">
                <a:latin typeface="Calibri" pitchFamily="34" charset="0"/>
              </a:rPr>
              <a:t> de </a:t>
            </a:r>
            <a:r>
              <a:rPr lang="en-GB" sz="2400" dirty="0" err="1">
                <a:latin typeface="Calibri" pitchFamily="34" charset="0"/>
              </a:rPr>
              <a:t>învăţământ</a:t>
            </a:r>
            <a:r>
              <a:rPr lang="en-GB" sz="2400" dirty="0">
                <a:latin typeface="Calibri" pitchFamily="34" charset="0"/>
              </a:rPr>
              <a:t> superior </a:t>
            </a:r>
            <a:r>
              <a:rPr lang="en-GB" sz="2400" dirty="0" err="1">
                <a:latin typeface="Calibri" pitchFamily="34" charset="0"/>
              </a:rPr>
              <a:t>şi</a:t>
            </a:r>
            <a:r>
              <a:rPr lang="en-GB" sz="2400" dirty="0">
                <a:latin typeface="Calibri" pitchFamily="34" charset="0"/>
              </a:rPr>
              <a:t> institute de </a:t>
            </a:r>
            <a:r>
              <a:rPr lang="en-GB" sz="2400" dirty="0" err="1">
                <a:latin typeface="Calibri" pitchFamily="34" charset="0"/>
              </a:rPr>
              <a:t>cercetare</a:t>
            </a:r>
            <a:r>
              <a:rPr lang="en-GB" sz="2400" dirty="0">
                <a:latin typeface="Calibri" pitchFamily="34" charset="0"/>
              </a:rPr>
              <a:t>;</a:t>
            </a:r>
            <a:endParaRPr lang="ro-RO" sz="2400" dirty="0">
              <a:latin typeface="Calibri" pitchFamily="34" charset="0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400" dirty="0">
              <a:latin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400" dirty="0">
                <a:latin typeface="Calibri" pitchFamily="34" charset="0"/>
              </a:rPr>
              <a:t>ONG-</a:t>
            </a:r>
            <a:r>
              <a:rPr lang="en-GB" sz="2400" dirty="0" err="1">
                <a:latin typeface="Calibri" pitchFamily="34" charset="0"/>
              </a:rPr>
              <a:t>uri</a:t>
            </a:r>
            <a:r>
              <a:rPr lang="en-GB" sz="2400" dirty="0">
                <a:latin typeface="Calibri" pitchFamily="34" charset="0"/>
              </a:rPr>
              <a:t> din </a:t>
            </a:r>
            <a:r>
              <a:rPr lang="en-GB" sz="2400" dirty="0" err="1">
                <a:latin typeface="Calibri" pitchFamily="34" charset="0"/>
              </a:rPr>
              <a:t>domeniul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culturii</a:t>
            </a:r>
            <a:r>
              <a:rPr lang="en-GB" sz="2400" dirty="0">
                <a:latin typeface="Calibri" pitchFamily="34" charset="0"/>
              </a:rPr>
              <a:t>; </a:t>
            </a:r>
            <a:endParaRPr lang="ro-RO" sz="2400" dirty="0">
              <a:latin typeface="Calibri" pitchFamily="34" charset="0"/>
            </a:endParaRP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>
              <a:latin typeface="Calibri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400" dirty="0" err="1">
                <a:latin typeface="Calibri" pitchFamily="34" charset="0"/>
              </a:rPr>
              <a:t>Persoane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fizice</a:t>
            </a:r>
            <a:r>
              <a:rPr lang="en-GB" sz="2400" dirty="0">
                <a:latin typeface="Calibri" pitchFamily="34" charset="0"/>
              </a:rPr>
              <a:t>:</a:t>
            </a:r>
            <a:endParaRPr lang="ro-RO" sz="2400" dirty="0">
              <a:latin typeface="Calibri" pitchFamily="34" charset="0"/>
            </a:endParaRPr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err="1">
                <a:latin typeface="Calibri" pitchFamily="34" charset="0"/>
              </a:rPr>
              <a:t>Creatori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şi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artişti</a:t>
            </a:r>
            <a:r>
              <a:rPr lang="en-GB" sz="2400" dirty="0">
                <a:latin typeface="Calibri" pitchFamily="34" charset="0"/>
              </a:rPr>
              <a:t>;</a:t>
            </a:r>
            <a:endParaRPr lang="ro-RO" sz="2400" dirty="0">
              <a:latin typeface="Calibri" pitchFamily="34" charset="0"/>
            </a:endParaRPr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err="1">
                <a:latin typeface="Calibri" pitchFamily="34" charset="0"/>
              </a:rPr>
              <a:t>Experţi</a:t>
            </a:r>
            <a:r>
              <a:rPr lang="en-GB" sz="2400" dirty="0">
                <a:latin typeface="Calibri" pitchFamily="34" charset="0"/>
              </a:rPr>
              <a:t> din </a:t>
            </a:r>
            <a:r>
              <a:rPr lang="en-GB" sz="2400" dirty="0" err="1">
                <a:latin typeface="Calibri" pitchFamily="34" charset="0"/>
              </a:rPr>
              <a:t>domeniul</a:t>
            </a:r>
            <a:r>
              <a:rPr lang="en-GB" sz="2400" dirty="0">
                <a:latin typeface="Calibri" pitchFamily="34" charset="0"/>
              </a:rPr>
              <a:t> </a:t>
            </a:r>
            <a:r>
              <a:rPr lang="en-GB" sz="2400" dirty="0" err="1">
                <a:latin typeface="Calibri" pitchFamily="34" charset="0"/>
              </a:rPr>
              <a:t>culturii</a:t>
            </a:r>
            <a:r>
              <a:rPr lang="en-GB" sz="2400" dirty="0">
                <a:latin typeface="Calibri" pitchFamily="34" charset="0"/>
              </a:rPr>
              <a:t>; </a:t>
            </a:r>
            <a:endParaRPr lang="ro-RO" sz="2400" dirty="0">
              <a:latin typeface="Calibri" pitchFamily="34" charset="0"/>
            </a:endParaRPr>
          </a:p>
          <a:p>
            <a:pPr marL="1200150" lvl="2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err="1">
                <a:latin typeface="Calibri" pitchFamily="34" charset="0"/>
              </a:rPr>
              <a:t>Studenţi</a:t>
            </a:r>
            <a:r>
              <a:rPr lang="en-GB" sz="2400" dirty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650" y="692150"/>
            <a:ext cx="8064500" cy="45862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 err="1">
                <a:latin typeface="+mn-lt"/>
              </a:rPr>
              <a:t>Valoarea</a:t>
            </a:r>
            <a:r>
              <a:rPr lang="en-GB" sz="3600" b="1" dirty="0">
                <a:latin typeface="+mn-lt"/>
              </a:rPr>
              <a:t> </a:t>
            </a:r>
            <a:r>
              <a:rPr lang="en-GB" sz="3600" b="1" dirty="0" err="1">
                <a:latin typeface="+mn-lt"/>
              </a:rPr>
              <a:t>maximă</a:t>
            </a:r>
            <a:r>
              <a:rPr lang="en-GB" sz="3600" b="1" dirty="0">
                <a:latin typeface="+mn-lt"/>
              </a:rPr>
              <a:t> a </a:t>
            </a:r>
            <a:r>
              <a:rPr lang="en-GB" sz="3600" b="1" dirty="0" err="1">
                <a:latin typeface="+mn-lt"/>
              </a:rPr>
              <a:t>finanțării</a:t>
            </a:r>
            <a:r>
              <a:rPr lang="en-GB" sz="3600" b="1" dirty="0">
                <a:latin typeface="+mn-lt"/>
              </a:rPr>
              <a:t> </a:t>
            </a:r>
            <a:r>
              <a:rPr lang="en-GB" sz="3600" b="1" dirty="0" err="1">
                <a:latin typeface="+mn-lt"/>
              </a:rPr>
              <a:t>nerambursabile</a:t>
            </a:r>
            <a:endParaRPr lang="ro-RO" sz="3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800" dirty="0">
              <a:latin typeface="+mn-lt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400" dirty="0" err="1">
                <a:latin typeface="+mn-lt"/>
              </a:rPr>
              <a:t>Organizații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err="1">
                <a:latin typeface="+mn-lt"/>
              </a:rPr>
              <a:t>neguvernamentale</a:t>
            </a:r>
            <a:r>
              <a:rPr lang="en-GB" sz="2400" dirty="0">
                <a:latin typeface="+mn-lt"/>
              </a:rPr>
              <a:t> – </a:t>
            </a:r>
            <a:r>
              <a:rPr lang="en-GB" sz="2400" dirty="0" err="1">
                <a:latin typeface="+mn-lt"/>
              </a:rPr>
              <a:t>până</a:t>
            </a:r>
            <a:r>
              <a:rPr lang="en-GB" sz="2400" dirty="0">
                <a:latin typeface="+mn-lt"/>
              </a:rPr>
              <a:t> la </a:t>
            </a:r>
            <a:r>
              <a:rPr lang="en-GB" sz="2400" b="1" dirty="0">
                <a:latin typeface="+mn-lt"/>
              </a:rPr>
              <a:t>90% din </a:t>
            </a:r>
            <a:r>
              <a:rPr lang="en-GB" sz="2400" b="1" dirty="0" err="1">
                <a:latin typeface="+mn-lt"/>
              </a:rPr>
              <a:t>valoarea</a:t>
            </a:r>
            <a:r>
              <a:rPr lang="en-GB" sz="2400" b="1" dirty="0">
                <a:latin typeface="+mn-lt"/>
              </a:rPr>
              <a:t> </a:t>
            </a:r>
            <a:r>
              <a:rPr lang="en-GB" sz="2400" b="1" dirty="0" err="1">
                <a:latin typeface="+mn-lt"/>
              </a:rPr>
              <a:t>cheltuielilor</a:t>
            </a:r>
            <a:r>
              <a:rPr lang="en-GB" sz="2400" b="1" dirty="0">
                <a:latin typeface="+mn-lt"/>
              </a:rPr>
              <a:t> </a:t>
            </a:r>
            <a:r>
              <a:rPr lang="en-GB" sz="2400" b="1" dirty="0" err="1">
                <a:latin typeface="+mn-lt"/>
              </a:rPr>
              <a:t>eligibile</a:t>
            </a:r>
            <a:r>
              <a:rPr lang="en-GB" sz="2400" b="1" dirty="0">
                <a:latin typeface="+mn-lt"/>
              </a:rPr>
              <a:t> ale </a:t>
            </a:r>
            <a:r>
              <a:rPr lang="en-GB" sz="2400" b="1" dirty="0" err="1">
                <a:latin typeface="+mn-lt"/>
              </a:rPr>
              <a:t>proiectului</a:t>
            </a:r>
            <a:r>
              <a:rPr lang="en-GB" sz="2400" dirty="0">
                <a:latin typeface="+mn-lt"/>
              </a:rPr>
              <a:t>;</a:t>
            </a:r>
            <a:endParaRPr lang="ro-RO" sz="2400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400" dirty="0">
              <a:latin typeface="+mn-lt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400" dirty="0" err="1">
                <a:latin typeface="+mn-lt"/>
              </a:rPr>
              <a:t>Persoane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err="1">
                <a:latin typeface="+mn-lt"/>
              </a:rPr>
              <a:t>fizice</a:t>
            </a:r>
            <a:r>
              <a:rPr lang="en-GB" sz="2400" dirty="0">
                <a:latin typeface="+mn-lt"/>
              </a:rPr>
              <a:t> – </a:t>
            </a:r>
            <a:r>
              <a:rPr lang="en-GB" sz="2400" dirty="0" err="1">
                <a:latin typeface="+mn-lt"/>
              </a:rPr>
              <a:t>până</a:t>
            </a:r>
            <a:r>
              <a:rPr lang="en-GB" sz="2400" dirty="0">
                <a:latin typeface="+mn-lt"/>
              </a:rPr>
              <a:t> la </a:t>
            </a:r>
            <a:r>
              <a:rPr lang="en-GB" sz="2400" b="1" dirty="0">
                <a:latin typeface="+mn-lt"/>
              </a:rPr>
              <a:t>95% din </a:t>
            </a:r>
            <a:r>
              <a:rPr lang="en-GB" sz="2400" b="1" dirty="0" err="1">
                <a:latin typeface="+mn-lt"/>
              </a:rPr>
              <a:t>valoarea</a:t>
            </a:r>
            <a:r>
              <a:rPr lang="en-GB" sz="2400" b="1" dirty="0">
                <a:latin typeface="+mn-lt"/>
              </a:rPr>
              <a:t> </a:t>
            </a:r>
            <a:r>
              <a:rPr lang="en-GB" sz="2400" b="1" dirty="0" err="1">
                <a:latin typeface="+mn-lt"/>
              </a:rPr>
              <a:t>cheltuielilor</a:t>
            </a:r>
            <a:r>
              <a:rPr lang="en-GB" sz="2400" b="1" dirty="0">
                <a:latin typeface="+mn-lt"/>
              </a:rPr>
              <a:t> </a:t>
            </a:r>
            <a:r>
              <a:rPr lang="en-GB" sz="2400" b="1" dirty="0" err="1">
                <a:latin typeface="+mn-lt"/>
              </a:rPr>
              <a:t>eligibile</a:t>
            </a:r>
            <a:r>
              <a:rPr lang="en-GB" sz="2400" b="1" dirty="0">
                <a:latin typeface="+mn-lt"/>
              </a:rPr>
              <a:t> ale </a:t>
            </a:r>
            <a:r>
              <a:rPr lang="en-GB" sz="2400" b="1" dirty="0" err="1">
                <a:latin typeface="+mn-lt"/>
              </a:rPr>
              <a:t>proiectului</a:t>
            </a:r>
            <a:r>
              <a:rPr lang="en-GB" sz="2400" dirty="0">
                <a:latin typeface="+mn-lt"/>
              </a:rPr>
              <a:t>;</a:t>
            </a:r>
            <a:endParaRPr lang="ro-RO" sz="2400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400" dirty="0">
              <a:latin typeface="+mn-lt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400" dirty="0" err="1">
                <a:latin typeface="+mn-lt"/>
              </a:rPr>
              <a:t>Entități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err="1">
                <a:latin typeface="+mn-lt"/>
              </a:rPr>
              <a:t>publice</a:t>
            </a:r>
            <a:r>
              <a:rPr lang="en-GB" sz="2400" dirty="0">
                <a:latin typeface="+mn-lt"/>
              </a:rPr>
              <a:t> – </a:t>
            </a:r>
            <a:r>
              <a:rPr lang="en-GB" sz="2400" dirty="0" err="1">
                <a:latin typeface="+mn-lt"/>
              </a:rPr>
              <a:t>până</a:t>
            </a:r>
            <a:r>
              <a:rPr lang="en-GB" sz="2400" dirty="0">
                <a:latin typeface="+mn-lt"/>
              </a:rPr>
              <a:t> la </a:t>
            </a:r>
            <a:r>
              <a:rPr lang="en-GB" sz="2400" b="1" dirty="0">
                <a:latin typeface="+mn-lt"/>
              </a:rPr>
              <a:t>100% din </a:t>
            </a:r>
            <a:r>
              <a:rPr lang="en-GB" sz="2400" b="1" dirty="0" err="1">
                <a:latin typeface="+mn-lt"/>
              </a:rPr>
              <a:t>valoarea</a:t>
            </a:r>
            <a:r>
              <a:rPr lang="en-GB" sz="2400" b="1" dirty="0">
                <a:latin typeface="+mn-lt"/>
              </a:rPr>
              <a:t> </a:t>
            </a:r>
            <a:r>
              <a:rPr lang="en-GB" sz="2400" b="1" dirty="0" err="1">
                <a:latin typeface="+mn-lt"/>
              </a:rPr>
              <a:t>cheltuielilor</a:t>
            </a:r>
            <a:r>
              <a:rPr lang="en-GB" sz="2400" b="1" dirty="0">
                <a:latin typeface="+mn-lt"/>
              </a:rPr>
              <a:t> </a:t>
            </a:r>
            <a:r>
              <a:rPr lang="en-GB" sz="2400" b="1" dirty="0" err="1">
                <a:latin typeface="+mn-lt"/>
              </a:rPr>
              <a:t>eligibile</a:t>
            </a:r>
            <a:r>
              <a:rPr lang="en-GB" sz="2400" b="1" dirty="0">
                <a:latin typeface="+mn-lt"/>
              </a:rPr>
              <a:t> ale </a:t>
            </a:r>
            <a:r>
              <a:rPr lang="en-GB" sz="2400" b="1" dirty="0" err="1">
                <a:latin typeface="+mn-lt"/>
              </a:rPr>
              <a:t>proiectului</a:t>
            </a:r>
            <a:r>
              <a:rPr lang="en-GB" sz="2400" dirty="0">
                <a:latin typeface="+mn-lt"/>
              </a:rPr>
              <a:t>.</a:t>
            </a:r>
            <a:endParaRPr lang="ro-RO" sz="2400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755650" y="476250"/>
            <a:ext cx="8064500" cy="495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1">
                <a:latin typeface="Calibri" pitchFamily="34" charset="0"/>
              </a:rPr>
              <a:t>Calendarul Programului – lansări estimative </a:t>
            </a:r>
            <a:r>
              <a:rPr lang="nb-NO" sz="2800" b="1">
                <a:latin typeface="Calibri" pitchFamily="34" charset="0"/>
              </a:rPr>
              <a:t>apeluri</a:t>
            </a:r>
            <a:endParaRPr lang="en-GB" sz="2800" b="1">
              <a:latin typeface="Calibri" pitchFamily="34" charset="0"/>
            </a:endParaRPr>
          </a:p>
          <a:p>
            <a:endParaRPr lang="en-GB" sz="2400">
              <a:latin typeface="Calibri" pitchFamily="34" charset="0"/>
            </a:endParaRPr>
          </a:p>
          <a:p>
            <a:r>
              <a:rPr lang="en-GB" sz="2400">
                <a:latin typeface="Calibri" pitchFamily="34" charset="0"/>
              </a:rPr>
              <a:t>2013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GB" sz="2400">
                <a:latin typeface="Calibri" pitchFamily="34" charset="0"/>
              </a:rPr>
              <a:t>Apel deschis </a:t>
            </a:r>
            <a:r>
              <a:rPr lang="ro-RO" sz="2400">
                <a:latin typeface="Calibri" pitchFamily="34" charset="0"/>
              </a:rPr>
              <a:t>relaţii</a:t>
            </a:r>
            <a:r>
              <a:rPr lang="en-GB" sz="2400">
                <a:latin typeface="Calibri" pitchFamily="34" charset="0"/>
              </a:rPr>
              <a:t> bilaterale, măsura A</a:t>
            </a:r>
            <a:r>
              <a:rPr lang="en-US" sz="2400">
                <a:latin typeface="Calibri" pitchFamily="34" charset="0"/>
              </a:rPr>
              <a:t> (noiembrie)</a:t>
            </a:r>
            <a:endParaRPr lang="ro-RO" sz="2400">
              <a:latin typeface="Calibri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GB" sz="2400">
                <a:latin typeface="Calibri" pitchFamily="34" charset="0"/>
              </a:rPr>
              <a:t>Apel deschis proiecte mari, runda 1 </a:t>
            </a:r>
            <a:r>
              <a:rPr lang="en-US" sz="2400">
                <a:latin typeface="Calibri" pitchFamily="34" charset="0"/>
              </a:rPr>
              <a:t>(noiembrie)</a:t>
            </a:r>
            <a:endParaRPr lang="ro-RO" sz="2400">
              <a:latin typeface="Calibri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GB" sz="2400">
                <a:latin typeface="Calibri" pitchFamily="34" charset="0"/>
              </a:rPr>
              <a:t>Apel deschis proiecte mici </a:t>
            </a:r>
            <a:r>
              <a:rPr lang="en-US" sz="2400">
                <a:latin typeface="Calibri" pitchFamily="34" charset="0"/>
              </a:rPr>
              <a:t>(decembrie)</a:t>
            </a:r>
          </a:p>
          <a:p>
            <a:r>
              <a:rPr lang="en-GB" sz="2400">
                <a:latin typeface="Calibri" pitchFamily="34" charset="0"/>
              </a:rPr>
              <a:t>2014</a:t>
            </a:r>
            <a:endParaRPr lang="ro-RO" sz="2400">
              <a:latin typeface="Calibri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GB" sz="2400">
                <a:latin typeface="Calibri" pitchFamily="34" charset="0"/>
              </a:rPr>
              <a:t>Apel deschis </a:t>
            </a:r>
            <a:r>
              <a:rPr lang="ro-RO" sz="2400">
                <a:latin typeface="Calibri" pitchFamily="34" charset="0"/>
              </a:rPr>
              <a:t>relaţii</a:t>
            </a:r>
            <a:r>
              <a:rPr lang="en-GB" sz="2400">
                <a:latin typeface="Calibri" pitchFamily="34" charset="0"/>
              </a:rPr>
              <a:t> bilaterale, măsura A</a:t>
            </a:r>
            <a:r>
              <a:rPr lang="en-US" sz="2400">
                <a:latin typeface="Calibri" pitchFamily="34" charset="0"/>
              </a:rPr>
              <a:t> </a:t>
            </a:r>
            <a:endParaRPr lang="ro-RO" sz="2400">
              <a:latin typeface="Calibri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GB" sz="2400">
                <a:latin typeface="Calibri" pitchFamily="34" charset="0"/>
              </a:rPr>
              <a:t>Apel deschis proiecte mari, runda 2 (aprilie)</a:t>
            </a:r>
          </a:p>
          <a:p>
            <a:r>
              <a:rPr lang="en-GB" sz="2400">
                <a:latin typeface="Calibri" pitchFamily="34" charset="0"/>
              </a:rPr>
              <a:t>2015</a:t>
            </a:r>
            <a:endParaRPr lang="ro-RO" sz="2400">
              <a:latin typeface="Calibri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GB" sz="2400">
                <a:latin typeface="Calibri" pitchFamily="34" charset="0"/>
              </a:rPr>
              <a:t>Apel deschis </a:t>
            </a:r>
            <a:r>
              <a:rPr lang="ro-RO" sz="2400">
                <a:latin typeface="Calibri" pitchFamily="34" charset="0"/>
              </a:rPr>
              <a:t>relaţii</a:t>
            </a:r>
            <a:r>
              <a:rPr lang="en-GB" sz="2400">
                <a:latin typeface="Calibri" pitchFamily="34" charset="0"/>
              </a:rPr>
              <a:t> bilaterale, măsura B</a:t>
            </a:r>
            <a:r>
              <a:rPr lang="en-US" sz="2400">
                <a:latin typeface="Calibri" pitchFamily="34" charset="0"/>
              </a:rPr>
              <a:t> </a:t>
            </a:r>
            <a:endParaRPr lang="en-GB" sz="2400">
              <a:latin typeface="Calibri" pitchFamily="34" charset="0"/>
            </a:endParaRPr>
          </a:p>
          <a:p>
            <a:r>
              <a:rPr lang="en-GB" sz="2400">
                <a:latin typeface="Calibri" pitchFamily="34" charset="0"/>
              </a:rPr>
              <a:t>2016</a:t>
            </a:r>
            <a:endParaRPr lang="ro-RO" sz="2400">
              <a:latin typeface="Calibri" pitchFamily="34" charset="0"/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en-GB" sz="2400">
                <a:latin typeface="Calibri" pitchFamily="34" charset="0"/>
              </a:rPr>
              <a:t>Apel deschis </a:t>
            </a:r>
            <a:r>
              <a:rPr lang="ro-RO" sz="2400">
                <a:latin typeface="Calibri" pitchFamily="34" charset="0"/>
              </a:rPr>
              <a:t>relaţii</a:t>
            </a:r>
            <a:r>
              <a:rPr lang="en-GB" sz="2400">
                <a:latin typeface="Calibri" pitchFamily="34" charset="0"/>
              </a:rPr>
              <a:t> bilaterale , măsura B</a:t>
            </a:r>
            <a:r>
              <a:rPr lang="en-US" sz="2400">
                <a:latin typeface="Calibri" pitchFamily="34" charset="0"/>
              </a:rPr>
              <a:t> </a:t>
            </a:r>
            <a:endParaRPr lang="en-GB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331913" y="404813"/>
            <a:ext cx="648017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b="1">
                <a:latin typeface="Calibri" pitchFamily="34" charset="0"/>
              </a:rPr>
              <a:t>Contact</a:t>
            </a:r>
          </a:p>
          <a:p>
            <a:pPr algn="ctr"/>
            <a:endParaRPr lang="ro-RO" sz="2400">
              <a:latin typeface="Calibri" pitchFamily="34" charset="0"/>
              <a:hlinkClick r:id="rId2"/>
            </a:endParaRPr>
          </a:p>
          <a:p>
            <a:pPr algn="ctr"/>
            <a:r>
              <a:rPr lang="en-US" sz="2400">
                <a:latin typeface="Calibri" pitchFamily="34" charset="0"/>
                <a:hlinkClick r:id="rId2"/>
              </a:rPr>
              <a:t>www.fonduri-diversitate.ro</a:t>
            </a:r>
            <a:r>
              <a:rPr lang="en-US" sz="2400">
                <a:latin typeface="Calibri" pitchFamily="34" charset="0"/>
              </a:rPr>
              <a:t>, </a:t>
            </a:r>
            <a:endParaRPr lang="ro-RO" sz="2400">
              <a:latin typeface="Calibri" pitchFamily="34" charset="0"/>
            </a:endParaRPr>
          </a:p>
          <a:p>
            <a:pPr algn="ctr"/>
            <a:endParaRPr lang="en-US" sz="2400">
              <a:latin typeface="Calibri" pitchFamily="34" charset="0"/>
            </a:endParaRPr>
          </a:p>
          <a:p>
            <a:pPr algn="ctr"/>
            <a:r>
              <a:rPr lang="en-US" sz="2400">
                <a:latin typeface="Calibri" pitchFamily="34" charset="0"/>
                <a:hlinkClick r:id="rId3"/>
              </a:rPr>
              <a:t>www.umpcultura.ro</a:t>
            </a:r>
            <a:r>
              <a:rPr lang="en-US" sz="2400">
                <a:latin typeface="Calibri" pitchFamily="34" charset="0"/>
              </a:rPr>
              <a:t> </a:t>
            </a:r>
          </a:p>
          <a:p>
            <a:pPr algn="ctr"/>
            <a:endParaRPr lang="ro-RO" sz="2400">
              <a:latin typeface="Calibri" pitchFamily="34" charset="0"/>
            </a:endParaRPr>
          </a:p>
          <a:p>
            <a:pPr algn="ctr"/>
            <a:r>
              <a:rPr lang="en-US" sz="2400">
                <a:latin typeface="Calibri" pitchFamily="34" charset="0"/>
              </a:rPr>
              <a:t>Unitatea de Management a Proiectului </a:t>
            </a:r>
            <a:endParaRPr lang="ro-RO" sz="2400">
              <a:latin typeface="Calibri" pitchFamily="34" charset="0"/>
            </a:endParaRPr>
          </a:p>
          <a:p>
            <a:pPr algn="ctr"/>
            <a:r>
              <a:rPr lang="ro-RO" sz="2400">
                <a:latin typeface="Calibri" pitchFamily="34" charset="0"/>
              </a:rPr>
              <a:t>            </a:t>
            </a:r>
            <a:r>
              <a:rPr lang="en-US" sz="2400">
                <a:latin typeface="Calibri" pitchFamily="34" charset="0"/>
              </a:rPr>
              <a:t>Ministerul Culturii              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Bd. Unirii, nr. 22, Sector 3, Bucuresti</a:t>
            </a:r>
            <a:endParaRPr lang="ro-RO" sz="2400">
              <a:latin typeface="Calibri" pitchFamily="34" charset="0"/>
            </a:endParaRPr>
          </a:p>
          <a:p>
            <a:pPr algn="ctr"/>
            <a:r>
              <a:rPr lang="en-US" sz="2400">
                <a:latin typeface="Calibri" pitchFamily="34" charset="0"/>
              </a:rPr>
              <a:t/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Tel/fax. +4021 222 8479, +4021 224 4512</a:t>
            </a:r>
            <a:endParaRPr lang="ro-RO" sz="2400">
              <a:latin typeface="Calibri" pitchFamily="34" charset="0"/>
            </a:endParaRPr>
          </a:p>
          <a:p>
            <a:pPr algn="ctr"/>
            <a:endParaRPr lang="en-US" sz="2400">
              <a:latin typeface="Calibri" pitchFamily="34" charset="0"/>
            </a:endParaRPr>
          </a:p>
          <a:p>
            <a:pPr algn="ctr"/>
            <a:r>
              <a:rPr lang="nb-NO" sz="2400">
                <a:latin typeface="Calibri" pitchFamily="34" charset="0"/>
                <a:hlinkClick r:id="rId4"/>
              </a:rPr>
              <a:t>office</a:t>
            </a:r>
            <a:r>
              <a:rPr lang="en-US" sz="2400">
                <a:latin typeface="Calibri" pitchFamily="34" charset="0"/>
                <a:hlinkClick r:id="rId4"/>
              </a:rPr>
              <a:t>@fonduri-diversitate.ro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971550" y="692150"/>
            <a:ext cx="73453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o-RO" sz="3200" b="1">
                <a:latin typeface="Calibri" pitchFamily="34" charset="0"/>
              </a:rPr>
              <a:t>VĂ MULȚUMIM!</a:t>
            </a:r>
          </a:p>
          <a:p>
            <a:endParaRPr lang="ro-RO" sz="2400">
              <a:latin typeface="Calibri" pitchFamily="34" charset="0"/>
            </a:endParaRPr>
          </a:p>
          <a:p>
            <a:pPr algn="ctr"/>
            <a:r>
              <a:rPr lang="vi-VN" sz="2800">
                <a:latin typeface="Calibri" pitchFamily="34" charset="0"/>
              </a:rPr>
              <a:t>Vă</a:t>
            </a:r>
            <a:r>
              <a:rPr lang="ro-RO" sz="2800">
                <a:latin typeface="Calibri" pitchFamily="34" charset="0"/>
              </a:rPr>
              <a:t> așteptăm și în partea a doua a evenimentului </a:t>
            </a:r>
          </a:p>
          <a:p>
            <a:pPr algn="ctr"/>
            <a:endParaRPr lang="ro-RO" sz="2400">
              <a:latin typeface="Calibri" pitchFamily="34" charset="0"/>
            </a:endParaRPr>
          </a:p>
          <a:p>
            <a:pPr algn="ctr"/>
            <a:r>
              <a:rPr lang="ro-RO" sz="3600" b="1">
                <a:latin typeface="Calibri" pitchFamily="34" charset="0"/>
              </a:rPr>
              <a:t>RELAȚII BILATERALE  </a:t>
            </a:r>
          </a:p>
          <a:p>
            <a:pPr algn="ctr"/>
            <a:r>
              <a:rPr lang="ro-RO" sz="3600" b="1">
                <a:latin typeface="Calibri" pitchFamily="34" charset="0"/>
              </a:rPr>
              <a:t>oportunități de dezvoltare a parteneriatelor, </a:t>
            </a:r>
          </a:p>
          <a:p>
            <a:pPr algn="ctr"/>
            <a:r>
              <a:rPr lang="ro-RO" sz="3600" b="1">
                <a:latin typeface="Calibri" pitchFamily="34" charset="0"/>
              </a:rPr>
              <a:t>o șansă în plus pentru finanțare </a:t>
            </a:r>
          </a:p>
          <a:p>
            <a:pPr algn="ctr"/>
            <a:r>
              <a:rPr lang="ro-RO" sz="3600" b="1">
                <a:latin typeface="Calibri" pitchFamily="34" charset="0"/>
              </a:rPr>
              <a:t>prin Granturile SEE</a:t>
            </a:r>
            <a:r>
              <a:rPr lang="ro-RO" sz="3600">
                <a:latin typeface="Calibri" pitchFamily="34" charset="0"/>
              </a:rPr>
              <a:t> </a:t>
            </a:r>
            <a:endParaRPr lang="en-US" sz="36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ChangeArrowheads="1"/>
          </p:cNvSpPr>
          <p:nvPr/>
        </p:nvSpPr>
        <p:spPr bwMode="auto">
          <a:xfrm>
            <a:off x="755650" y="765175"/>
            <a:ext cx="78486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vi-VN" sz="2800">
                <a:latin typeface="Calibri" pitchFamily="34" charset="0"/>
              </a:rPr>
              <a:t>PA17/RO13 </a:t>
            </a:r>
            <a:endParaRPr lang="en-US" sz="2800">
              <a:latin typeface="Calibri" pitchFamily="34" charset="0"/>
            </a:endParaRPr>
          </a:p>
          <a:p>
            <a:pPr algn="ctr"/>
            <a:r>
              <a:rPr lang="vi-VN" sz="3200" b="1">
                <a:latin typeface="Calibri" pitchFamily="34" charset="0"/>
              </a:rPr>
              <a:t>"Promovarea diversității în cultură și artă în cadrul patrimoniului cultural european"</a:t>
            </a:r>
            <a:endParaRPr lang="fr-FR" sz="3200" b="1">
              <a:latin typeface="Calibri" pitchFamily="34" charset="0"/>
            </a:endParaRPr>
          </a:p>
          <a:p>
            <a:pPr algn="just"/>
            <a:endParaRPr lang="en-US" sz="2400" b="1">
              <a:latin typeface="Calibri" pitchFamily="34" charset="0"/>
            </a:endParaRPr>
          </a:p>
          <a:p>
            <a:pPr algn="just"/>
            <a:r>
              <a:rPr lang="ro-RO" sz="2400" u="sng">
                <a:latin typeface="Calibri" pitchFamily="34" charset="0"/>
              </a:rPr>
              <a:t>Finanțare Program</a:t>
            </a:r>
            <a:r>
              <a:rPr lang="ro-RO" sz="2400">
                <a:latin typeface="Calibri" pitchFamily="34" charset="0"/>
              </a:rPr>
              <a:t>	</a:t>
            </a:r>
            <a:r>
              <a:rPr lang="ro-RO" sz="2400" b="1">
                <a:latin typeface="Calibri" pitchFamily="34" charset="0"/>
              </a:rPr>
              <a:t>Granturi SEE</a:t>
            </a:r>
            <a:endParaRPr lang="ro-RO" sz="2800" b="1">
              <a:latin typeface="Calibri" pitchFamily="34" charset="0"/>
            </a:endParaRPr>
          </a:p>
          <a:p>
            <a:pPr algn="just"/>
            <a:endParaRPr lang="ro-RO" sz="2400">
              <a:latin typeface="Calibri" pitchFamily="34" charset="0"/>
            </a:endParaRPr>
          </a:p>
          <a:p>
            <a:pPr algn="just"/>
            <a:r>
              <a:rPr lang="ro-RO" sz="2400" u="sng">
                <a:latin typeface="Calibri" pitchFamily="34" charset="0"/>
              </a:rPr>
              <a:t>State donatoare</a:t>
            </a:r>
            <a:r>
              <a:rPr lang="ro-RO" sz="2400">
                <a:latin typeface="Calibri" pitchFamily="34" charset="0"/>
              </a:rPr>
              <a:t>	</a:t>
            </a:r>
            <a:r>
              <a:rPr lang="ro-RO" sz="2400" b="1">
                <a:latin typeface="Calibri" pitchFamily="34" charset="0"/>
              </a:rPr>
              <a:t>Norvegia, Islanda și Liechtenstein </a:t>
            </a:r>
          </a:p>
          <a:p>
            <a:pPr algn="just"/>
            <a:endParaRPr lang="ro-RO" sz="2400">
              <a:latin typeface="Calibri" pitchFamily="34" charset="0"/>
            </a:endParaRPr>
          </a:p>
          <a:p>
            <a:pPr algn="just"/>
            <a:r>
              <a:rPr lang="ro-RO" sz="2400" u="sng">
                <a:latin typeface="Calibri" pitchFamily="34" charset="0"/>
              </a:rPr>
              <a:t>Operator Program</a:t>
            </a:r>
            <a:r>
              <a:rPr lang="ro-RO" sz="2400">
                <a:latin typeface="Calibri" pitchFamily="34" charset="0"/>
              </a:rPr>
              <a:t> 	</a:t>
            </a:r>
            <a:r>
              <a:rPr lang="vi-VN" sz="2400" b="1">
                <a:latin typeface="Calibri" pitchFamily="34" charset="0"/>
              </a:rPr>
              <a:t>Unitatea </a:t>
            </a:r>
            <a:r>
              <a:rPr lang="ro-RO" sz="2400" b="1">
                <a:latin typeface="Calibri" pitchFamily="34" charset="0"/>
              </a:rPr>
              <a:t>d</a:t>
            </a:r>
            <a:r>
              <a:rPr lang="vi-VN" sz="2400" b="1">
                <a:latin typeface="Calibri" pitchFamily="34" charset="0"/>
              </a:rPr>
              <a:t>e Management </a:t>
            </a:r>
            <a:r>
              <a:rPr lang="ro-RO" sz="2400" b="1">
                <a:latin typeface="Calibri" pitchFamily="34" charset="0"/>
              </a:rPr>
              <a:t>a</a:t>
            </a:r>
            <a:r>
              <a:rPr lang="vi-VN" sz="2400" b="1">
                <a:latin typeface="Calibri" pitchFamily="34" charset="0"/>
              </a:rPr>
              <a:t> Proiectului</a:t>
            </a:r>
            <a:r>
              <a:rPr lang="vi-VN" sz="2800" b="1">
                <a:latin typeface="Calibri" pitchFamily="34" charset="0"/>
              </a:rPr>
              <a:t> </a:t>
            </a:r>
            <a:r>
              <a:rPr lang="ro-RO" sz="2800" b="1">
                <a:latin typeface="Calibri" pitchFamily="34" charset="0"/>
              </a:rPr>
              <a:t>			</a:t>
            </a:r>
            <a:r>
              <a:rPr lang="vi-VN" sz="2400" b="1">
                <a:latin typeface="Calibri" pitchFamily="34" charset="0"/>
              </a:rPr>
              <a:t>Ministerul Culturii</a:t>
            </a:r>
            <a:endParaRPr lang="fr-FR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27088" y="476250"/>
            <a:ext cx="7416800" cy="5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b="1">
                <a:latin typeface="Calibri" pitchFamily="34" charset="0"/>
              </a:rPr>
              <a:t>Unitatea de </a:t>
            </a:r>
            <a:r>
              <a:rPr lang="ro-RO" sz="2800" b="1">
                <a:latin typeface="Calibri" pitchFamily="34" charset="0"/>
              </a:rPr>
              <a:t>M</a:t>
            </a:r>
            <a:r>
              <a:rPr lang="fr-FR" sz="2800" b="1">
                <a:latin typeface="Calibri" pitchFamily="34" charset="0"/>
              </a:rPr>
              <a:t>anagement a </a:t>
            </a:r>
            <a:r>
              <a:rPr lang="ro-RO" sz="2800" b="1">
                <a:latin typeface="Calibri" pitchFamily="34" charset="0"/>
              </a:rPr>
              <a:t>P</a:t>
            </a:r>
            <a:r>
              <a:rPr lang="fr-FR" sz="2800" b="1">
                <a:latin typeface="Calibri" pitchFamily="34" charset="0"/>
              </a:rPr>
              <a:t>roiectului </a:t>
            </a:r>
            <a:endParaRPr lang="ro-RO" sz="2800" b="1">
              <a:latin typeface="Calibri" pitchFamily="34" charset="0"/>
            </a:endParaRPr>
          </a:p>
          <a:p>
            <a:pPr algn="just"/>
            <a:endParaRPr lang="ro-RO" sz="2400">
              <a:latin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ro-RO" sz="2400">
                <a:latin typeface="Calibri" pitchFamily="34" charset="0"/>
              </a:rPr>
              <a:t>A fost înființată în cadrul Ministerului Culturii în</a:t>
            </a:r>
            <a:r>
              <a:rPr lang="fr-FR" sz="2400">
                <a:latin typeface="Calibri" pitchFamily="34" charset="0"/>
              </a:rPr>
              <a:t> martie</a:t>
            </a:r>
            <a:r>
              <a:rPr lang="ro-RO" sz="2400">
                <a:latin typeface="Calibri" pitchFamily="34" charset="0"/>
              </a:rPr>
              <a:t> </a:t>
            </a:r>
            <a:r>
              <a:rPr lang="fr-FR" sz="2400">
                <a:latin typeface="Calibri" pitchFamily="34" charset="0"/>
              </a:rPr>
              <a:t>200</a:t>
            </a:r>
            <a:r>
              <a:rPr lang="ro-RO" sz="2400">
                <a:latin typeface="Calibri" pitchFamily="34" charset="0"/>
              </a:rPr>
              <a:t>7</a:t>
            </a:r>
            <a:r>
              <a:rPr lang="en-US" sz="2400">
                <a:latin typeface="Calibri" pitchFamily="34" charset="0"/>
              </a:rPr>
              <a:t>,</a:t>
            </a:r>
            <a:r>
              <a:rPr lang="ro-RO" sz="2400">
                <a:latin typeface="Calibri" pitchFamily="34" charset="0"/>
              </a:rPr>
              <a:t> ca urmare a semnării a două Acorduri-cadru de împrumut între </a:t>
            </a:r>
            <a:r>
              <a:rPr lang="it-IT" sz="2400">
                <a:latin typeface="Calibri" pitchFamily="34" charset="0"/>
              </a:rPr>
              <a:t>România și Banca de Dezvoltare a Consiliului Europei</a:t>
            </a:r>
            <a:r>
              <a:rPr lang="ro-RO" sz="2400">
                <a:latin typeface="Calibri" pitchFamily="34" charset="0"/>
              </a:rPr>
              <a:t>, </a:t>
            </a:r>
            <a:r>
              <a:rPr lang="en-US" sz="2400">
                <a:latin typeface="Calibri" pitchFamily="34" charset="0"/>
              </a:rPr>
              <a:t>pentru finanțarea </a:t>
            </a:r>
            <a:r>
              <a:rPr lang="ro-RO" sz="2400">
                <a:latin typeface="Calibri" pitchFamily="34" charset="0"/>
              </a:rPr>
              <a:t>proiectelor</a:t>
            </a:r>
            <a:r>
              <a:rPr lang="en-US" sz="2400">
                <a:latin typeface="Calibri" pitchFamily="34" charset="0"/>
              </a:rPr>
              <a:t>: </a:t>
            </a:r>
          </a:p>
          <a:p>
            <a:pPr marL="800100" lvl="1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i="1">
                <a:latin typeface="Calibri" pitchFamily="34" charset="0"/>
              </a:rPr>
              <a:t>Reabilitarea monumentelor istorice din Români</a:t>
            </a:r>
            <a:r>
              <a:rPr lang="ro-RO" sz="2400" i="1">
                <a:latin typeface="Calibri" pitchFamily="34" charset="0"/>
              </a:rPr>
              <a:t>a</a:t>
            </a:r>
            <a:r>
              <a:rPr lang="en-US" sz="2400" i="1">
                <a:latin typeface="Calibri" pitchFamily="34" charset="0"/>
              </a:rPr>
              <a:t>;</a:t>
            </a:r>
            <a:r>
              <a:rPr lang="en-US" sz="2400">
                <a:latin typeface="Calibri" pitchFamily="34" charset="0"/>
              </a:rPr>
              <a:t> </a:t>
            </a:r>
          </a:p>
          <a:p>
            <a:pPr marL="800100" lvl="1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ro-RO" sz="2400" i="1">
                <a:latin typeface="Calibri" pitchFamily="34" charset="0"/>
              </a:rPr>
              <a:t>F</a:t>
            </a:r>
            <a:r>
              <a:rPr lang="en-US" sz="2400" i="1">
                <a:latin typeface="Calibri" pitchFamily="34" charset="0"/>
              </a:rPr>
              <a:t>inalizarea construcţiei, renovarea sau reabilitarea clădirilor culturale de interes public.</a:t>
            </a:r>
            <a:r>
              <a:rPr lang="en-US" sz="2400">
                <a:latin typeface="Calibri" pitchFamily="34" charset="0"/>
              </a:rPr>
              <a:t> </a:t>
            </a:r>
            <a:endParaRPr lang="ro-RO" sz="2400">
              <a:latin typeface="Calibri" pitchFamily="34" charset="0"/>
            </a:endParaRPr>
          </a:p>
          <a:p>
            <a:pPr algn="just">
              <a:lnSpc>
                <a:spcPct val="150000"/>
              </a:lnSpc>
            </a:pPr>
            <a:endParaRPr lang="ro-RO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6013" y="1052513"/>
            <a:ext cx="7200900" cy="4079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o-RO" sz="2800" b="1">
                <a:latin typeface="Calibri" pitchFamily="34" charset="0"/>
              </a:rPr>
              <a:t>Unitatea de Management a Proiectului</a:t>
            </a:r>
          </a:p>
          <a:p>
            <a:endParaRPr lang="en-US">
              <a:latin typeface="Calibri" pitchFamily="34" charset="0"/>
            </a:endParaRPr>
          </a:p>
          <a:p>
            <a:r>
              <a:rPr lang="ro-RO" sz="2400">
                <a:latin typeface="Calibri" pitchFamily="34" charset="0"/>
              </a:rPr>
              <a:t>Asigură coordonarea, implementarea, managementul şi </a:t>
            </a:r>
            <a:r>
              <a:rPr lang="en-US" sz="2400">
                <a:latin typeface="Calibri" pitchFamily="34" charset="0"/>
              </a:rPr>
              <a:t>m</a:t>
            </a:r>
            <a:r>
              <a:rPr lang="ro-RO" sz="2400">
                <a:latin typeface="Calibri" pitchFamily="34" charset="0"/>
              </a:rPr>
              <a:t>onitorizarea pentru:</a:t>
            </a:r>
            <a:endParaRPr lang="en-US" sz="2400">
              <a:latin typeface="Calibri" pitchFamily="34" charset="0"/>
            </a:endParaRPr>
          </a:p>
          <a:p>
            <a:endParaRPr lang="ro-RO" sz="2400">
              <a:latin typeface="Calibri" pitchFamily="34" charset="0"/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ro-RO" sz="2400" b="1">
                <a:latin typeface="Calibri" pitchFamily="34" charset="0"/>
              </a:rPr>
              <a:t>Programul</a:t>
            </a:r>
            <a:r>
              <a:rPr lang="ro-RO" sz="2400">
                <a:latin typeface="Calibri" pitchFamily="34" charset="0"/>
              </a:rPr>
              <a:t> constituit din cele două proiecte de împrumut cu Banca de Dezvoltare a Consiliului Europei</a:t>
            </a:r>
            <a:r>
              <a:rPr lang="en-US" sz="2400">
                <a:latin typeface="Calibri" pitchFamily="34" charset="0"/>
              </a:rPr>
              <a:t>;</a:t>
            </a:r>
          </a:p>
          <a:p>
            <a:pPr marL="742950" lvl="1" indent="-285750" algn="just"/>
            <a:endParaRPr lang="ro-RO" sz="2400">
              <a:latin typeface="Calibri" pitchFamily="34" charset="0"/>
            </a:endParaRPr>
          </a:p>
          <a:p>
            <a:pPr marL="742950" lvl="1" indent="-285750" algn="just">
              <a:buFont typeface="Wingdings" pitchFamily="2" charset="2"/>
              <a:buChar char="Ø"/>
            </a:pPr>
            <a:r>
              <a:rPr lang="ro-RO" sz="2400" b="1">
                <a:latin typeface="Calibri" pitchFamily="34" charset="0"/>
              </a:rPr>
              <a:t>Proiectele</a:t>
            </a:r>
            <a:r>
              <a:rPr lang="ro-RO" sz="2400">
                <a:latin typeface="Calibri" pitchFamily="34" charset="0"/>
              </a:rPr>
              <a:t> cu finanțare din fonduri rambursabile și nerambursabile, inițiate și derulate de către 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113" y="620713"/>
            <a:ext cx="7632700" cy="5324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latin typeface="+mj-lt"/>
              </a:rPr>
              <a:t>Proiecte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gestionate</a:t>
            </a:r>
            <a:r>
              <a:rPr lang="en-US" sz="2800" b="1" dirty="0">
                <a:latin typeface="+mj-lt"/>
              </a:rPr>
              <a:t> de UMP</a:t>
            </a:r>
            <a:r>
              <a:rPr lang="ro-RO" sz="2800" b="1" dirty="0">
                <a:latin typeface="+mj-lt"/>
              </a:rPr>
              <a:t> </a:t>
            </a:r>
          </a:p>
          <a:p>
            <a:pPr algn="ctr">
              <a:defRPr/>
            </a:pPr>
            <a:r>
              <a:rPr lang="en-US" sz="2800" b="1" dirty="0">
                <a:latin typeface="+mj-lt"/>
              </a:rPr>
              <a:t>- </a:t>
            </a:r>
            <a:r>
              <a:rPr lang="en-US" sz="2800" b="1" dirty="0" err="1">
                <a:latin typeface="+mj-lt"/>
              </a:rPr>
              <a:t>finan</a:t>
            </a:r>
            <a:r>
              <a:rPr lang="ro-RO" sz="2800" b="1" dirty="0">
                <a:latin typeface="+mj-lt"/>
              </a:rPr>
              <a:t>țări rambursabile</a:t>
            </a:r>
            <a:r>
              <a:rPr lang="en-US" sz="2800" b="1" dirty="0">
                <a:latin typeface="+mj-lt"/>
              </a:rPr>
              <a:t> - </a:t>
            </a:r>
            <a:r>
              <a:rPr lang="ro-RO" sz="2800" b="1" dirty="0">
                <a:latin typeface="+mj-lt"/>
              </a:rPr>
              <a:t>  </a:t>
            </a:r>
          </a:p>
          <a:p>
            <a:pPr algn="just">
              <a:defRPr/>
            </a:pPr>
            <a:endParaRPr lang="ro-RO" sz="2000" b="1" dirty="0"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dirty="0">
                <a:latin typeface="+mj-lt"/>
              </a:rPr>
              <a:t>  </a:t>
            </a:r>
            <a:r>
              <a:rPr lang="ro-RO" sz="2400" b="1" dirty="0">
                <a:latin typeface="+mj-lt"/>
              </a:rPr>
              <a:t>Proiecte în curs</a:t>
            </a:r>
          </a:p>
          <a:p>
            <a:pPr marL="742950" lvl="1" indent="-285750">
              <a:buFont typeface="Arial" charset="0"/>
              <a:buChar char="•"/>
              <a:defRPr/>
            </a:pPr>
            <a:r>
              <a:rPr lang="ro-RO" sz="2400" dirty="0">
                <a:latin typeface="+mj-lt"/>
              </a:rPr>
              <a:t>Teatrul Naţional </a:t>
            </a:r>
            <a:r>
              <a:rPr lang="ro-RO" sz="2400" i="1" dirty="0">
                <a:latin typeface="+mj-lt"/>
              </a:rPr>
              <a:t>„I.L. Caragiale”</a:t>
            </a:r>
            <a:r>
              <a:rPr lang="ro-RO" sz="2400" dirty="0">
                <a:latin typeface="+mj-lt"/>
              </a:rPr>
              <a:t> - București</a:t>
            </a:r>
          </a:p>
          <a:p>
            <a:pPr marL="742950" lvl="1" indent="-285750">
              <a:buFont typeface="Arial" charset="0"/>
              <a:buChar char="•"/>
              <a:defRPr/>
            </a:pPr>
            <a:r>
              <a:rPr lang="vi-VN" sz="2400" dirty="0">
                <a:latin typeface="Calibri" pitchFamily="34" charset="0"/>
              </a:rPr>
              <a:t>Opera Națională București</a:t>
            </a:r>
            <a:endParaRPr lang="ro-RO" sz="2400" dirty="0">
              <a:latin typeface="Calibri" pitchFamily="34" charset="0"/>
            </a:endParaRPr>
          </a:p>
          <a:p>
            <a:pPr marL="742950" lvl="1" indent="-285750">
              <a:defRPr/>
            </a:pPr>
            <a:endParaRPr lang="vi-VN" sz="2400" b="1" dirty="0">
              <a:latin typeface="+mj-lt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dirty="0">
                <a:latin typeface="+mj-lt"/>
              </a:rPr>
              <a:t> </a:t>
            </a:r>
            <a:r>
              <a:rPr lang="ro-RO" sz="2400" b="1" dirty="0">
                <a:latin typeface="+mj-lt"/>
              </a:rPr>
              <a:t>Proiecte finalizate</a:t>
            </a:r>
            <a:r>
              <a:rPr lang="en-US" sz="2400" b="1" dirty="0">
                <a:latin typeface="+mj-lt"/>
              </a:rPr>
              <a:t> </a:t>
            </a:r>
            <a:endParaRPr lang="ro-RO" sz="2400" b="1" dirty="0">
              <a:latin typeface="+mj-lt"/>
            </a:endParaRPr>
          </a:p>
          <a:p>
            <a:pPr marL="742950" lvl="1" indent="-285750" algn="just">
              <a:buFont typeface="Arial" charset="0"/>
              <a:buChar char="•"/>
              <a:defRPr/>
            </a:pPr>
            <a:r>
              <a:rPr lang="vi-VN" sz="2400" dirty="0">
                <a:latin typeface="Calibri" pitchFamily="34" charset="0"/>
              </a:rPr>
              <a:t>Muzeul Naţional de Artă al României - Muzeul Colecţiilor de Artă</a:t>
            </a:r>
            <a:r>
              <a:rPr lang="en-US" sz="2400" dirty="0">
                <a:latin typeface="Calibri" pitchFamily="34" charset="0"/>
              </a:rPr>
              <a:t>;</a:t>
            </a:r>
            <a:endParaRPr lang="ro-RO" sz="2400" dirty="0">
              <a:latin typeface="Calibri" pitchFamily="34" charset="0"/>
            </a:endParaRPr>
          </a:p>
          <a:p>
            <a:pPr marL="742950" lvl="1" indent="-285750" algn="just">
              <a:buFont typeface="Arial" charset="0"/>
              <a:buChar char="•"/>
              <a:defRPr/>
            </a:pPr>
            <a:r>
              <a:rPr lang="ro-RO" sz="2400" dirty="0">
                <a:latin typeface="+mj-lt"/>
              </a:rPr>
              <a:t>Teatrul Naţional </a:t>
            </a:r>
            <a:r>
              <a:rPr lang="ro-RO" sz="2400" i="1" dirty="0">
                <a:latin typeface="+mj-lt"/>
              </a:rPr>
              <a:t>„Vasile Alecsandri”</a:t>
            </a:r>
            <a:r>
              <a:rPr lang="ro-RO" sz="2400" dirty="0">
                <a:latin typeface="+mj-lt"/>
              </a:rPr>
              <a:t> - Iași</a:t>
            </a:r>
            <a:r>
              <a:rPr lang="en-US" sz="2400" dirty="0">
                <a:latin typeface="+mj-lt"/>
              </a:rPr>
              <a:t>;</a:t>
            </a:r>
            <a:endParaRPr lang="ro-RO" sz="2400" dirty="0">
              <a:latin typeface="+mj-lt"/>
            </a:endParaRPr>
          </a:p>
          <a:p>
            <a:pPr marL="742950" lvl="1" indent="-285750" algn="just">
              <a:buFont typeface="Arial" charset="0"/>
              <a:buChar char="•"/>
              <a:defRPr/>
            </a:pPr>
            <a:r>
              <a:rPr lang="vi-VN" sz="2400" dirty="0">
                <a:latin typeface="Calibri" pitchFamily="34" charset="0"/>
              </a:rPr>
              <a:t>Biblioteca Naţională a Românie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;</a:t>
            </a:r>
            <a:endParaRPr lang="ro-RO" sz="2400" dirty="0">
              <a:latin typeface="Calibri" pitchFamily="34" charset="0"/>
            </a:endParaRPr>
          </a:p>
          <a:p>
            <a:pPr marL="742950" lvl="1" indent="-285750" algn="just">
              <a:buFont typeface="Arial" charset="0"/>
              <a:buChar char="•"/>
              <a:defRPr/>
            </a:pPr>
            <a:r>
              <a:rPr lang="ro-RO" sz="2400" dirty="0">
                <a:latin typeface="+mj-lt"/>
              </a:rPr>
              <a:t>Complexul Muzeal Naţional </a:t>
            </a:r>
            <a:r>
              <a:rPr lang="ro-RO" sz="2400" i="1" dirty="0">
                <a:latin typeface="+mj-lt"/>
              </a:rPr>
              <a:t>”Moldova”</a:t>
            </a:r>
            <a:r>
              <a:rPr lang="ro-RO" sz="2400" dirty="0">
                <a:latin typeface="+mj-lt"/>
              </a:rPr>
              <a:t> Iași – Muzeul Memorial </a:t>
            </a:r>
            <a:r>
              <a:rPr lang="ro-RO" sz="2400" i="1" dirty="0">
                <a:latin typeface="+mj-lt"/>
              </a:rPr>
              <a:t>”Al.I. Cuza”</a:t>
            </a:r>
            <a:r>
              <a:rPr lang="ro-RO" sz="2400" dirty="0">
                <a:latin typeface="+mj-lt"/>
              </a:rPr>
              <a:t> de la Ruginoasa</a:t>
            </a:r>
            <a:r>
              <a:rPr lang="en-US" sz="2400" dirty="0">
                <a:latin typeface="+mj-lt"/>
              </a:rPr>
              <a:t>;</a:t>
            </a:r>
            <a:r>
              <a:rPr lang="ro-RO" sz="2400" dirty="0">
                <a:latin typeface="+mj-lt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549275"/>
            <a:ext cx="7705725" cy="4800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400" b="1" dirty="0">
                <a:latin typeface="Calibri" pitchFamily="34" charset="0"/>
              </a:rPr>
              <a:t>Proiecte finalizate</a:t>
            </a:r>
            <a:r>
              <a:rPr lang="en-US" sz="2400" b="1" dirty="0">
                <a:latin typeface="Calibri" pitchFamily="34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o-RO" dirty="0">
              <a:latin typeface="Calibri" pitchFamily="34" charset="0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sz="2400" dirty="0">
                <a:latin typeface="Calibri" pitchFamily="34" charset="0"/>
              </a:rPr>
              <a:t>Prima etapă a investiției la Complexul Muzeal Naţional </a:t>
            </a:r>
            <a:r>
              <a:rPr lang="vi-VN" sz="2400" i="1" dirty="0">
                <a:latin typeface="Calibri" pitchFamily="34" charset="0"/>
              </a:rPr>
              <a:t>”Moldova” </a:t>
            </a:r>
            <a:r>
              <a:rPr lang="vi-VN" sz="2400" dirty="0">
                <a:latin typeface="Calibri" pitchFamily="34" charset="0"/>
              </a:rPr>
              <a:t>Iași – Palatul Culturii</a:t>
            </a:r>
            <a:r>
              <a:rPr lang="en-US" sz="2400" dirty="0">
                <a:latin typeface="Calibri" pitchFamily="34" charset="0"/>
              </a:rPr>
              <a:t>;</a:t>
            </a:r>
            <a:r>
              <a:rPr lang="vi-VN" sz="2400" dirty="0">
                <a:latin typeface="Calibri" pitchFamily="34" charset="0"/>
              </a:rPr>
              <a:t> </a:t>
            </a:r>
            <a:endParaRPr lang="en-US" sz="2400" dirty="0">
              <a:latin typeface="Calibri" pitchFamily="34" charset="0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400" dirty="0">
              <a:latin typeface="Calibri" pitchFamily="34" charset="0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sz="2400" dirty="0">
                <a:latin typeface="Calibri" pitchFamily="34" charset="0"/>
              </a:rPr>
              <a:t>Muzeul Naţional de Artă al României – Palatul regal</a:t>
            </a:r>
            <a:r>
              <a:rPr lang="en-US" sz="2400" dirty="0">
                <a:latin typeface="Calibri" pitchFamily="34" charset="0"/>
              </a:rPr>
              <a:t>;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400" dirty="0">
              <a:latin typeface="Calibri" pitchFamily="34" charset="0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Calibri" pitchFamily="34" charset="0"/>
              </a:rPr>
              <a:t>Muzeul Naţional de Știinţe Naturale </a:t>
            </a:r>
            <a:r>
              <a:rPr lang="ro-RO" sz="2400" i="1" dirty="0">
                <a:latin typeface="Calibri" pitchFamily="34" charset="0"/>
              </a:rPr>
              <a:t>”Grigore Antipa”</a:t>
            </a:r>
            <a:r>
              <a:rPr lang="en-US" sz="2400" dirty="0">
                <a:latin typeface="Calibri" pitchFamily="34" charset="0"/>
              </a:rPr>
              <a:t>;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400" dirty="0">
              <a:latin typeface="Calibri" pitchFamily="34" charset="0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sz="2400" dirty="0">
                <a:latin typeface="Calibri" pitchFamily="34" charset="0"/>
              </a:rPr>
              <a:t>Direcţia Judeţeană pentru Cultură şi Patrimoniul Naţional Călăraşi </a:t>
            </a:r>
            <a:r>
              <a:rPr lang="en-US" sz="2400" dirty="0">
                <a:latin typeface="Calibri" pitchFamily="34" charset="0"/>
              </a:rPr>
              <a:t>;</a:t>
            </a: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400" dirty="0">
              <a:latin typeface="Calibri" pitchFamily="34" charset="0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sz="2400" dirty="0">
                <a:latin typeface="Calibri" pitchFamily="34" charset="0"/>
              </a:rPr>
              <a:t>Muzeul Național </a:t>
            </a:r>
            <a:r>
              <a:rPr lang="vi-VN" sz="2400" i="1" dirty="0">
                <a:latin typeface="Calibri" pitchFamily="34" charset="0"/>
              </a:rPr>
              <a:t>”Brukenthal”</a:t>
            </a:r>
            <a:r>
              <a:rPr lang="vi-VN" sz="2400" dirty="0">
                <a:latin typeface="Calibri" pitchFamily="34" charset="0"/>
              </a:rPr>
              <a:t> Sibiu – Casa Albastră</a:t>
            </a:r>
            <a:r>
              <a:rPr lang="en-US" sz="2400" dirty="0">
                <a:latin typeface="Calibri" pitchFamily="34" charset="0"/>
              </a:rPr>
              <a:t>;</a:t>
            </a:r>
            <a:endParaRPr lang="ro-RO" sz="2400" dirty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650" y="692150"/>
            <a:ext cx="78486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400" b="1" dirty="0">
                <a:latin typeface="Calibri" pitchFamily="34" charset="0"/>
              </a:rPr>
              <a:t>Proiecte finalizate</a:t>
            </a:r>
            <a:r>
              <a:rPr lang="en-US" sz="2400" b="1" dirty="0">
                <a:latin typeface="Calibri" pitchFamily="34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Calibri" pitchFamily="34" charset="0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Calibri" pitchFamily="34" charset="0"/>
              </a:rPr>
              <a:t>Teatrul Maghiar de Stat Cluj – Sala </a:t>
            </a:r>
            <a:r>
              <a:rPr lang="it-IT" sz="2400" i="1" dirty="0">
                <a:latin typeface="Calibri" pitchFamily="34" charset="0"/>
              </a:rPr>
              <a:t>”Studio”</a:t>
            </a:r>
            <a:r>
              <a:rPr lang="it-IT" sz="2400" dirty="0">
                <a:latin typeface="Calibri" pitchFamily="34" charset="0"/>
              </a:rPr>
              <a:t>;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Calibri" pitchFamily="34" charset="0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sz="2400" dirty="0">
                <a:latin typeface="Calibri" pitchFamily="34" charset="0"/>
              </a:rPr>
              <a:t>Direcția Județeană pentru Cultură și Patrimoniul Național Botoșani</a:t>
            </a:r>
            <a:r>
              <a:rPr lang="en-US" sz="2400" dirty="0">
                <a:latin typeface="Calibri" pitchFamily="34" charset="0"/>
              </a:rPr>
              <a:t>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Calibri" pitchFamily="34" charset="0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sz="2400" dirty="0">
                <a:latin typeface="Calibri" pitchFamily="34" charset="0"/>
              </a:rPr>
              <a:t>Direcția Județeană pentru Cultură și Patrimoniul Național Sălaj</a:t>
            </a:r>
            <a:r>
              <a:rPr lang="en-US" sz="2400" dirty="0">
                <a:latin typeface="Calibri" pitchFamily="34" charset="0"/>
              </a:rPr>
              <a:t>;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Calibri" pitchFamily="34" charset="0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vi-VN" sz="2400" dirty="0">
                <a:latin typeface="Calibri" pitchFamily="34" charset="0"/>
              </a:rPr>
              <a:t>Muzeul Naţional ”George Enescu” - Secția </a:t>
            </a:r>
            <a:r>
              <a:rPr lang="vi-VN" sz="2400" i="1" dirty="0">
                <a:latin typeface="Calibri" pitchFamily="34" charset="0"/>
              </a:rPr>
              <a:t>„Dumitru şi Alice Rosetti-Tescanu George Enescu”</a:t>
            </a:r>
            <a:r>
              <a:rPr lang="vi-VN" sz="2400" dirty="0">
                <a:latin typeface="Calibri" pitchFamily="34" charset="0"/>
              </a:rPr>
              <a:t>, Merăria</a:t>
            </a:r>
            <a:r>
              <a:rPr lang="en-US" sz="2400" dirty="0">
                <a:latin typeface="Calibri" pitchFamily="34" charset="0"/>
              </a:rPr>
              <a:t>.</a:t>
            </a:r>
            <a:endParaRPr lang="vi-VN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549275"/>
            <a:ext cx="7705725" cy="49545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Calibri" pitchFamily="34" charset="0"/>
              </a:rPr>
              <a:t>Proiecte</a:t>
            </a:r>
            <a:r>
              <a:rPr lang="en-US" sz="2800" b="1" dirty="0">
                <a:latin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</a:rPr>
              <a:t>gestionate</a:t>
            </a:r>
            <a:r>
              <a:rPr lang="en-US" sz="2800" b="1" dirty="0">
                <a:latin typeface="Calibri" pitchFamily="34" charset="0"/>
              </a:rPr>
              <a:t> de UMP</a:t>
            </a:r>
            <a:r>
              <a:rPr lang="ro-RO" sz="2800" b="1" dirty="0">
                <a:latin typeface="Calibri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Calibri" pitchFamily="34" charset="0"/>
              </a:rPr>
              <a:t>- </a:t>
            </a:r>
            <a:r>
              <a:rPr lang="en-US" sz="2800" b="1" dirty="0" err="1">
                <a:latin typeface="Calibri" pitchFamily="34" charset="0"/>
              </a:rPr>
              <a:t>finan</a:t>
            </a:r>
            <a:r>
              <a:rPr lang="ro-RO" sz="2800" b="1" dirty="0">
                <a:latin typeface="Calibri" pitchFamily="34" charset="0"/>
              </a:rPr>
              <a:t>țări nerambursabile</a:t>
            </a:r>
            <a:r>
              <a:rPr lang="en-US" sz="2800" b="1" dirty="0">
                <a:latin typeface="Calibri" pitchFamily="34" charset="0"/>
              </a:rPr>
              <a:t> - </a:t>
            </a:r>
            <a:r>
              <a:rPr lang="ro-RO" sz="2800" b="1" dirty="0">
                <a:latin typeface="Calibri" pitchFamily="34" charset="0"/>
              </a:rPr>
              <a:t>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000" b="1" dirty="0"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400" b="1" dirty="0">
                <a:latin typeface="+mj-lt"/>
              </a:rPr>
              <a:t>Proiecte în curs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CULTEMA – Cultural Value for Sustainable Territorial Governance and Marketing;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2400" dirty="0">
              <a:latin typeface="+mj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400" b="1" dirty="0">
                <a:latin typeface="+mj-lt"/>
              </a:rPr>
              <a:t>Proiecte finalizate</a:t>
            </a: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>
                <a:latin typeface="+mj-lt"/>
              </a:rPr>
              <a:t>Restaurarea Porții V, Fortificație în Alba Iulia; </a:t>
            </a:r>
            <a:endParaRPr lang="ro-RO" sz="2400" dirty="0">
              <a:latin typeface="+mj-lt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+mj-lt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o-RO" sz="2400" dirty="0">
                <a:latin typeface="+mj-lt"/>
              </a:rPr>
              <a:t>Hanul Gabroveni</a:t>
            </a:r>
            <a:r>
              <a:rPr lang="en-US" sz="2400" dirty="0">
                <a:latin typeface="+mj-lt"/>
              </a:rPr>
              <a:t>;</a:t>
            </a:r>
            <a:endParaRPr lang="ro-RO" sz="2400" dirty="0">
              <a:latin typeface="+mj-lt"/>
            </a:endParaRPr>
          </a:p>
          <a:p>
            <a:pPr lvl="1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o-RO" sz="2400" dirty="0">
              <a:latin typeface="+mj-lt"/>
            </a:endParaRPr>
          </a:p>
          <a:p>
            <a:pPr marL="742950" lvl="1" indent="-28575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</a:rPr>
              <a:t>ECHOE Education for Heritage, Outdoor Education.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58888" y="692150"/>
            <a:ext cx="691356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o-RO" sz="2000" b="1" dirty="0">
              <a:latin typeface="Calibri" pitchFamily="34" charset="0"/>
            </a:endParaRPr>
          </a:p>
          <a:p>
            <a:pPr algn="ctr"/>
            <a:r>
              <a:rPr lang="ro-RO" sz="2800" b="1" dirty="0">
                <a:latin typeface="Calibri" pitchFamily="34" charset="0"/>
              </a:rPr>
              <a:t>Unitatea de Management a Proiectului</a:t>
            </a:r>
          </a:p>
          <a:p>
            <a:pPr algn="just"/>
            <a:endParaRPr lang="ro-RO" sz="2400" dirty="0">
              <a:latin typeface="Calibri" pitchFamily="34" charset="0"/>
            </a:endParaRPr>
          </a:p>
          <a:p>
            <a:pPr algn="just"/>
            <a:r>
              <a:rPr lang="ro-RO" sz="2400" dirty="0">
                <a:latin typeface="Calibri" pitchFamily="34" charset="0"/>
              </a:rPr>
              <a:t>Operator de Program pentru două programe finanțate prin Granturi </a:t>
            </a:r>
            <a:r>
              <a:rPr lang="ro-RO" sz="2400" dirty="0" smtClean="0">
                <a:latin typeface="Calibri" pitchFamily="34" charset="0"/>
              </a:rPr>
              <a:t>SEE:</a:t>
            </a:r>
            <a:endParaRPr lang="en-US" sz="2400" dirty="0">
              <a:latin typeface="Calibri" pitchFamily="34" charset="0"/>
            </a:endParaRPr>
          </a:p>
          <a:p>
            <a:pPr algn="just"/>
            <a:endParaRPr lang="ro-RO" sz="2400" dirty="0">
              <a:latin typeface="Calibri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ro-RO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ro-RO" sz="2400" dirty="0">
                <a:latin typeface="Calibri" pitchFamily="34" charset="0"/>
              </a:rPr>
              <a:t>PA16/RO12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ro-RO" sz="2400" dirty="0">
                <a:latin typeface="Calibri" pitchFamily="34" charset="0"/>
              </a:rPr>
              <a:t>Conservarea și revitalizarea patrimoniului cultural și natural</a:t>
            </a:r>
            <a:r>
              <a:rPr lang="en-US" sz="2400" dirty="0">
                <a:latin typeface="Calibri" pitchFamily="34" charset="0"/>
              </a:rPr>
              <a:t>;</a:t>
            </a:r>
          </a:p>
          <a:p>
            <a:pPr lvl="1" algn="just"/>
            <a:endParaRPr lang="en-US" sz="2400" dirty="0">
              <a:latin typeface="Calibri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400" dirty="0">
                <a:latin typeface="Calibri" pitchFamily="34" charset="0"/>
              </a:rPr>
              <a:t>  </a:t>
            </a:r>
            <a:r>
              <a:rPr lang="ro-RO" sz="2400" dirty="0">
                <a:latin typeface="Calibri" pitchFamily="34" charset="0"/>
              </a:rPr>
              <a:t>PA17/RO13 Promovarea diversității în cultură și artă în cadrul patrimoniului cultural european</a:t>
            </a:r>
            <a:r>
              <a:rPr lang="en-US" sz="2400" dirty="0">
                <a:latin typeface="Calibri" pitchFamily="34" charset="0"/>
              </a:rPr>
              <a:t>. </a:t>
            </a:r>
            <a:endParaRPr lang="ro-RO" sz="2400" dirty="0">
              <a:latin typeface="Calibri" pitchFamily="34" charset="0"/>
            </a:endParaRPr>
          </a:p>
          <a:p>
            <a:pPr lvl="1" algn="just"/>
            <a:endParaRPr lang="en-US" sz="2400" dirty="0">
              <a:latin typeface="Calibri" pitchFamily="34" charset="0"/>
            </a:endParaRPr>
          </a:p>
          <a:p>
            <a:pPr algn="just"/>
            <a:endParaRPr lang="ro-RO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260</TotalTime>
  <Words>895</Words>
  <Application>Microsoft Office PowerPoint</Application>
  <PresentationFormat>On-screen Show (4:3)</PresentationFormat>
  <Paragraphs>178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Thermal</vt:lpstr>
      <vt:lpstr>București 4 noiembrie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AlO-II</dc:creator>
  <cp:lastModifiedBy>User</cp:lastModifiedBy>
  <cp:revision>67</cp:revision>
  <dcterms:created xsi:type="dcterms:W3CDTF">2013-11-01T06:38:12Z</dcterms:created>
  <dcterms:modified xsi:type="dcterms:W3CDTF">2013-11-05T07:45:48Z</dcterms:modified>
</cp:coreProperties>
</file>